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63" r:id="rId3"/>
    <p:sldId id="273" r:id="rId4"/>
    <p:sldId id="257" r:id="rId5"/>
    <p:sldId id="258" r:id="rId6"/>
    <p:sldId id="259" r:id="rId7"/>
    <p:sldId id="260" r:id="rId8"/>
    <p:sldId id="264" r:id="rId9"/>
    <p:sldId id="270" r:id="rId10"/>
    <p:sldId id="266" r:id="rId11"/>
    <p:sldId id="262" r:id="rId12"/>
    <p:sldId id="276" r:id="rId13"/>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59" d="100"/>
          <a:sy n="159" d="100"/>
        </p:scale>
        <p:origin x="606"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11708-0E9D-DC31-7A8B-CB17654A0AD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F5318C0-D2B7-F116-4627-7C102DC0B1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172F8E6-4974-EB64-C56B-35CA34E4564C}"/>
              </a:ext>
            </a:extLst>
          </p:cNvPr>
          <p:cNvSpPr>
            <a:spLocks noGrp="1"/>
          </p:cNvSpPr>
          <p:nvPr>
            <p:ph type="dt" sz="half" idx="10"/>
          </p:nvPr>
        </p:nvSpPr>
        <p:spPr/>
        <p:txBody>
          <a:bodyPr/>
          <a:lstStyle/>
          <a:p>
            <a:fld id="{B35A7A2A-5C33-4FC4-A26E-03B28A35F06B}" type="datetimeFigureOut">
              <a:rPr lang="en-GB" smtClean="0"/>
              <a:t>14/07/2025</a:t>
            </a:fld>
            <a:endParaRPr lang="en-GB"/>
          </a:p>
        </p:txBody>
      </p:sp>
      <p:sp>
        <p:nvSpPr>
          <p:cNvPr id="5" name="Footer Placeholder 4">
            <a:extLst>
              <a:ext uri="{FF2B5EF4-FFF2-40B4-BE49-F238E27FC236}">
                <a16:creationId xmlns:a16="http://schemas.microsoft.com/office/drawing/2014/main" id="{ABA2ADF0-93A8-CE07-8268-21B4F051DD1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0C70111-99FD-F33E-952A-6D833E9CBEA6}"/>
              </a:ext>
            </a:extLst>
          </p:cNvPr>
          <p:cNvSpPr>
            <a:spLocks noGrp="1"/>
          </p:cNvSpPr>
          <p:nvPr>
            <p:ph type="sldNum" sz="quarter" idx="12"/>
          </p:nvPr>
        </p:nvSpPr>
        <p:spPr/>
        <p:txBody>
          <a:bodyPr/>
          <a:lstStyle/>
          <a:p>
            <a:fld id="{FA707B91-840B-4B4E-A1B8-28B3D3E32CF6}" type="slidenum">
              <a:rPr lang="en-GB" smtClean="0"/>
              <a:t>‹#›</a:t>
            </a:fld>
            <a:endParaRPr lang="en-GB"/>
          </a:p>
        </p:txBody>
      </p:sp>
    </p:spTree>
    <p:extLst>
      <p:ext uri="{BB962C8B-B14F-4D97-AF65-F5344CB8AC3E}">
        <p14:creationId xmlns:p14="http://schemas.microsoft.com/office/powerpoint/2010/main" val="2847043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065ED-20B4-4E91-3BFB-AB417A296BB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88D1101-ABCC-9090-5949-6784F481B10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B533D74-DD5B-FFC3-FA2A-7849684982CA}"/>
              </a:ext>
            </a:extLst>
          </p:cNvPr>
          <p:cNvSpPr>
            <a:spLocks noGrp="1"/>
          </p:cNvSpPr>
          <p:nvPr>
            <p:ph type="dt" sz="half" idx="10"/>
          </p:nvPr>
        </p:nvSpPr>
        <p:spPr/>
        <p:txBody>
          <a:bodyPr/>
          <a:lstStyle/>
          <a:p>
            <a:fld id="{B35A7A2A-5C33-4FC4-A26E-03B28A35F06B}" type="datetimeFigureOut">
              <a:rPr lang="en-GB" smtClean="0"/>
              <a:t>14/07/2025</a:t>
            </a:fld>
            <a:endParaRPr lang="en-GB"/>
          </a:p>
        </p:txBody>
      </p:sp>
      <p:sp>
        <p:nvSpPr>
          <p:cNvPr id="5" name="Footer Placeholder 4">
            <a:extLst>
              <a:ext uri="{FF2B5EF4-FFF2-40B4-BE49-F238E27FC236}">
                <a16:creationId xmlns:a16="http://schemas.microsoft.com/office/drawing/2014/main" id="{3BE40816-6A3E-51F4-4580-F16268EF7D0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8263285-5C9A-B566-8788-4D1257659985}"/>
              </a:ext>
            </a:extLst>
          </p:cNvPr>
          <p:cNvSpPr>
            <a:spLocks noGrp="1"/>
          </p:cNvSpPr>
          <p:nvPr>
            <p:ph type="sldNum" sz="quarter" idx="12"/>
          </p:nvPr>
        </p:nvSpPr>
        <p:spPr/>
        <p:txBody>
          <a:bodyPr/>
          <a:lstStyle/>
          <a:p>
            <a:fld id="{FA707B91-840B-4B4E-A1B8-28B3D3E32CF6}" type="slidenum">
              <a:rPr lang="en-GB" smtClean="0"/>
              <a:t>‹#›</a:t>
            </a:fld>
            <a:endParaRPr lang="en-GB"/>
          </a:p>
        </p:txBody>
      </p:sp>
    </p:spTree>
    <p:extLst>
      <p:ext uri="{BB962C8B-B14F-4D97-AF65-F5344CB8AC3E}">
        <p14:creationId xmlns:p14="http://schemas.microsoft.com/office/powerpoint/2010/main" val="1430958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D36C8D-6848-E2E1-36FE-333C25526F5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05F50FC-9357-001B-E893-741CEC0477B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ED3C924-AB1D-CD9E-2640-3E24BD5F5875}"/>
              </a:ext>
            </a:extLst>
          </p:cNvPr>
          <p:cNvSpPr>
            <a:spLocks noGrp="1"/>
          </p:cNvSpPr>
          <p:nvPr>
            <p:ph type="dt" sz="half" idx="10"/>
          </p:nvPr>
        </p:nvSpPr>
        <p:spPr/>
        <p:txBody>
          <a:bodyPr/>
          <a:lstStyle/>
          <a:p>
            <a:fld id="{B35A7A2A-5C33-4FC4-A26E-03B28A35F06B}" type="datetimeFigureOut">
              <a:rPr lang="en-GB" smtClean="0"/>
              <a:t>14/07/2025</a:t>
            </a:fld>
            <a:endParaRPr lang="en-GB"/>
          </a:p>
        </p:txBody>
      </p:sp>
      <p:sp>
        <p:nvSpPr>
          <p:cNvPr id="5" name="Footer Placeholder 4">
            <a:extLst>
              <a:ext uri="{FF2B5EF4-FFF2-40B4-BE49-F238E27FC236}">
                <a16:creationId xmlns:a16="http://schemas.microsoft.com/office/drawing/2014/main" id="{8C301EBA-5A05-A867-FFC4-E6FD63F913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8661703-56E9-C964-5C58-81A0A38D670A}"/>
              </a:ext>
            </a:extLst>
          </p:cNvPr>
          <p:cNvSpPr>
            <a:spLocks noGrp="1"/>
          </p:cNvSpPr>
          <p:nvPr>
            <p:ph type="sldNum" sz="quarter" idx="12"/>
          </p:nvPr>
        </p:nvSpPr>
        <p:spPr/>
        <p:txBody>
          <a:bodyPr/>
          <a:lstStyle/>
          <a:p>
            <a:fld id="{FA707B91-840B-4B4E-A1B8-28B3D3E32CF6}" type="slidenum">
              <a:rPr lang="en-GB" smtClean="0"/>
              <a:t>‹#›</a:t>
            </a:fld>
            <a:endParaRPr lang="en-GB"/>
          </a:p>
        </p:txBody>
      </p:sp>
    </p:spTree>
    <p:extLst>
      <p:ext uri="{BB962C8B-B14F-4D97-AF65-F5344CB8AC3E}">
        <p14:creationId xmlns:p14="http://schemas.microsoft.com/office/powerpoint/2010/main" val="858134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2BC5E-F304-8124-50C0-5A8F962530D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31B3C71-7ADD-D0D8-F974-7896FA51B9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B97043-E929-AAE6-B9E8-6E8632F4EBA0}"/>
              </a:ext>
            </a:extLst>
          </p:cNvPr>
          <p:cNvSpPr>
            <a:spLocks noGrp="1"/>
          </p:cNvSpPr>
          <p:nvPr>
            <p:ph type="dt" sz="half" idx="10"/>
          </p:nvPr>
        </p:nvSpPr>
        <p:spPr/>
        <p:txBody>
          <a:bodyPr/>
          <a:lstStyle/>
          <a:p>
            <a:fld id="{B35A7A2A-5C33-4FC4-A26E-03B28A35F06B}" type="datetimeFigureOut">
              <a:rPr lang="en-GB" smtClean="0"/>
              <a:t>14/07/2025</a:t>
            </a:fld>
            <a:endParaRPr lang="en-GB"/>
          </a:p>
        </p:txBody>
      </p:sp>
      <p:sp>
        <p:nvSpPr>
          <p:cNvPr id="5" name="Footer Placeholder 4">
            <a:extLst>
              <a:ext uri="{FF2B5EF4-FFF2-40B4-BE49-F238E27FC236}">
                <a16:creationId xmlns:a16="http://schemas.microsoft.com/office/drawing/2014/main" id="{489BF148-E426-ACF3-409C-5C41C75B77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DDF839-273D-4B1B-C9CD-9AB0240B5536}"/>
              </a:ext>
            </a:extLst>
          </p:cNvPr>
          <p:cNvSpPr>
            <a:spLocks noGrp="1"/>
          </p:cNvSpPr>
          <p:nvPr>
            <p:ph type="sldNum" sz="quarter" idx="12"/>
          </p:nvPr>
        </p:nvSpPr>
        <p:spPr/>
        <p:txBody>
          <a:bodyPr/>
          <a:lstStyle/>
          <a:p>
            <a:fld id="{FA707B91-840B-4B4E-A1B8-28B3D3E32CF6}" type="slidenum">
              <a:rPr lang="en-GB" smtClean="0"/>
              <a:t>‹#›</a:t>
            </a:fld>
            <a:endParaRPr lang="en-GB"/>
          </a:p>
        </p:txBody>
      </p:sp>
    </p:spTree>
    <p:extLst>
      <p:ext uri="{BB962C8B-B14F-4D97-AF65-F5344CB8AC3E}">
        <p14:creationId xmlns:p14="http://schemas.microsoft.com/office/powerpoint/2010/main" val="1265858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4AE26-D0AB-C528-9BA5-CEA54A13B4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A6360D5-A3F4-5687-78D9-85AB10D1EDD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08CFC69-C90B-69B3-43B5-D808207FD95C}"/>
              </a:ext>
            </a:extLst>
          </p:cNvPr>
          <p:cNvSpPr>
            <a:spLocks noGrp="1"/>
          </p:cNvSpPr>
          <p:nvPr>
            <p:ph type="dt" sz="half" idx="10"/>
          </p:nvPr>
        </p:nvSpPr>
        <p:spPr/>
        <p:txBody>
          <a:bodyPr/>
          <a:lstStyle/>
          <a:p>
            <a:fld id="{B35A7A2A-5C33-4FC4-A26E-03B28A35F06B}" type="datetimeFigureOut">
              <a:rPr lang="en-GB" smtClean="0"/>
              <a:t>14/07/2025</a:t>
            </a:fld>
            <a:endParaRPr lang="en-GB"/>
          </a:p>
        </p:txBody>
      </p:sp>
      <p:sp>
        <p:nvSpPr>
          <p:cNvPr id="5" name="Footer Placeholder 4">
            <a:extLst>
              <a:ext uri="{FF2B5EF4-FFF2-40B4-BE49-F238E27FC236}">
                <a16:creationId xmlns:a16="http://schemas.microsoft.com/office/drawing/2014/main" id="{F41F6880-0193-D44E-7A1D-3828B69152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DE6DF84-6545-4F48-8A49-CDE56C5661CA}"/>
              </a:ext>
            </a:extLst>
          </p:cNvPr>
          <p:cNvSpPr>
            <a:spLocks noGrp="1"/>
          </p:cNvSpPr>
          <p:nvPr>
            <p:ph type="sldNum" sz="quarter" idx="12"/>
          </p:nvPr>
        </p:nvSpPr>
        <p:spPr/>
        <p:txBody>
          <a:bodyPr/>
          <a:lstStyle/>
          <a:p>
            <a:fld id="{FA707B91-840B-4B4E-A1B8-28B3D3E32CF6}" type="slidenum">
              <a:rPr lang="en-GB" smtClean="0"/>
              <a:t>‹#›</a:t>
            </a:fld>
            <a:endParaRPr lang="en-GB"/>
          </a:p>
        </p:txBody>
      </p:sp>
    </p:spTree>
    <p:extLst>
      <p:ext uri="{BB962C8B-B14F-4D97-AF65-F5344CB8AC3E}">
        <p14:creationId xmlns:p14="http://schemas.microsoft.com/office/powerpoint/2010/main" val="1960078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D6E7A-4028-7724-207F-22E4AF1649B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BC44F6F-F75C-70DF-95FB-991B3D95F41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7F7B057-B540-0052-0C2E-07883935F0D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0E97A4F-959D-D867-9052-C8514479451F}"/>
              </a:ext>
            </a:extLst>
          </p:cNvPr>
          <p:cNvSpPr>
            <a:spLocks noGrp="1"/>
          </p:cNvSpPr>
          <p:nvPr>
            <p:ph type="dt" sz="half" idx="10"/>
          </p:nvPr>
        </p:nvSpPr>
        <p:spPr/>
        <p:txBody>
          <a:bodyPr/>
          <a:lstStyle/>
          <a:p>
            <a:fld id="{B35A7A2A-5C33-4FC4-A26E-03B28A35F06B}" type="datetimeFigureOut">
              <a:rPr lang="en-GB" smtClean="0"/>
              <a:t>14/07/2025</a:t>
            </a:fld>
            <a:endParaRPr lang="en-GB"/>
          </a:p>
        </p:txBody>
      </p:sp>
      <p:sp>
        <p:nvSpPr>
          <p:cNvPr id="6" name="Footer Placeholder 5">
            <a:extLst>
              <a:ext uri="{FF2B5EF4-FFF2-40B4-BE49-F238E27FC236}">
                <a16:creationId xmlns:a16="http://schemas.microsoft.com/office/drawing/2014/main" id="{D930F676-C6BB-09C1-9D57-20CD54B39E9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154A365-B33F-EDFE-1163-25B9E521084F}"/>
              </a:ext>
            </a:extLst>
          </p:cNvPr>
          <p:cNvSpPr>
            <a:spLocks noGrp="1"/>
          </p:cNvSpPr>
          <p:nvPr>
            <p:ph type="sldNum" sz="quarter" idx="12"/>
          </p:nvPr>
        </p:nvSpPr>
        <p:spPr/>
        <p:txBody>
          <a:bodyPr/>
          <a:lstStyle/>
          <a:p>
            <a:fld id="{FA707B91-840B-4B4E-A1B8-28B3D3E32CF6}" type="slidenum">
              <a:rPr lang="en-GB" smtClean="0"/>
              <a:t>‹#›</a:t>
            </a:fld>
            <a:endParaRPr lang="en-GB"/>
          </a:p>
        </p:txBody>
      </p:sp>
    </p:spTree>
    <p:extLst>
      <p:ext uri="{BB962C8B-B14F-4D97-AF65-F5344CB8AC3E}">
        <p14:creationId xmlns:p14="http://schemas.microsoft.com/office/powerpoint/2010/main" val="3828265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AB97C-6F2F-45F1-F6E2-B77B80E0665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F3A3D3C-C3C7-611D-372E-6DA1D0F86C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5FC0B5D-6AC5-2732-B176-020E30B1D20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829FF51-49FB-4DD4-3434-6F08A2F8B2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F4712A-25E2-71BF-0D09-EC401A531A2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3C7EFEE-8586-0146-FC94-98A7DB8739C5}"/>
              </a:ext>
            </a:extLst>
          </p:cNvPr>
          <p:cNvSpPr>
            <a:spLocks noGrp="1"/>
          </p:cNvSpPr>
          <p:nvPr>
            <p:ph type="dt" sz="half" idx="10"/>
          </p:nvPr>
        </p:nvSpPr>
        <p:spPr/>
        <p:txBody>
          <a:bodyPr/>
          <a:lstStyle/>
          <a:p>
            <a:fld id="{B35A7A2A-5C33-4FC4-A26E-03B28A35F06B}" type="datetimeFigureOut">
              <a:rPr lang="en-GB" smtClean="0"/>
              <a:t>14/07/2025</a:t>
            </a:fld>
            <a:endParaRPr lang="en-GB"/>
          </a:p>
        </p:txBody>
      </p:sp>
      <p:sp>
        <p:nvSpPr>
          <p:cNvPr id="8" name="Footer Placeholder 7">
            <a:extLst>
              <a:ext uri="{FF2B5EF4-FFF2-40B4-BE49-F238E27FC236}">
                <a16:creationId xmlns:a16="http://schemas.microsoft.com/office/drawing/2014/main" id="{8F320295-0CBC-BA45-D192-835F52E651A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9C601B1-1946-8B74-F7B2-38C28BBE9DD1}"/>
              </a:ext>
            </a:extLst>
          </p:cNvPr>
          <p:cNvSpPr>
            <a:spLocks noGrp="1"/>
          </p:cNvSpPr>
          <p:nvPr>
            <p:ph type="sldNum" sz="quarter" idx="12"/>
          </p:nvPr>
        </p:nvSpPr>
        <p:spPr/>
        <p:txBody>
          <a:bodyPr/>
          <a:lstStyle/>
          <a:p>
            <a:fld id="{FA707B91-840B-4B4E-A1B8-28B3D3E32CF6}" type="slidenum">
              <a:rPr lang="en-GB" smtClean="0"/>
              <a:t>‹#›</a:t>
            </a:fld>
            <a:endParaRPr lang="en-GB"/>
          </a:p>
        </p:txBody>
      </p:sp>
    </p:spTree>
    <p:extLst>
      <p:ext uri="{BB962C8B-B14F-4D97-AF65-F5344CB8AC3E}">
        <p14:creationId xmlns:p14="http://schemas.microsoft.com/office/powerpoint/2010/main" val="1568089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D0B6B-FBFF-C1EE-D908-FD225DFE92B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46EBD92-DA9C-784C-3DEA-E98144BF69B3}"/>
              </a:ext>
            </a:extLst>
          </p:cNvPr>
          <p:cNvSpPr>
            <a:spLocks noGrp="1"/>
          </p:cNvSpPr>
          <p:nvPr>
            <p:ph type="dt" sz="half" idx="10"/>
          </p:nvPr>
        </p:nvSpPr>
        <p:spPr/>
        <p:txBody>
          <a:bodyPr/>
          <a:lstStyle/>
          <a:p>
            <a:fld id="{B35A7A2A-5C33-4FC4-A26E-03B28A35F06B}" type="datetimeFigureOut">
              <a:rPr lang="en-GB" smtClean="0"/>
              <a:t>14/07/2025</a:t>
            </a:fld>
            <a:endParaRPr lang="en-GB"/>
          </a:p>
        </p:txBody>
      </p:sp>
      <p:sp>
        <p:nvSpPr>
          <p:cNvPr id="4" name="Footer Placeholder 3">
            <a:extLst>
              <a:ext uri="{FF2B5EF4-FFF2-40B4-BE49-F238E27FC236}">
                <a16:creationId xmlns:a16="http://schemas.microsoft.com/office/drawing/2014/main" id="{B9C9F72C-A18F-0504-620D-D31A7D5E157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7629DAD-170F-AD9F-B569-470AD756A338}"/>
              </a:ext>
            </a:extLst>
          </p:cNvPr>
          <p:cNvSpPr>
            <a:spLocks noGrp="1"/>
          </p:cNvSpPr>
          <p:nvPr>
            <p:ph type="sldNum" sz="quarter" idx="12"/>
          </p:nvPr>
        </p:nvSpPr>
        <p:spPr/>
        <p:txBody>
          <a:bodyPr/>
          <a:lstStyle/>
          <a:p>
            <a:fld id="{FA707B91-840B-4B4E-A1B8-28B3D3E32CF6}" type="slidenum">
              <a:rPr lang="en-GB" smtClean="0"/>
              <a:t>‹#›</a:t>
            </a:fld>
            <a:endParaRPr lang="en-GB"/>
          </a:p>
        </p:txBody>
      </p:sp>
    </p:spTree>
    <p:extLst>
      <p:ext uri="{BB962C8B-B14F-4D97-AF65-F5344CB8AC3E}">
        <p14:creationId xmlns:p14="http://schemas.microsoft.com/office/powerpoint/2010/main" val="1749710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78D1EF-AAE9-1A9F-0085-1777EA4585F8}"/>
              </a:ext>
            </a:extLst>
          </p:cNvPr>
          <p:cNvSpPr>
            <a:spLocks noGrp="1"/>
          </p:cNvSpPr>
          <p:nvPr>
            <p:ph type="dt" sz="half" idx="10"/>
          </p:nvPr>
        </p:nvSpPr>
        <p:spPr/>
        <p:txBody>
          <a:bodyPr/>
          <a:lstStyle/>
          <a:p>
            <a:fld id="{B35A7A2A-5C33-4FC4-A26E-03B28A35F06B}" type="datetimeFigureOut">
              <a:rPr lang="en-GB" smtClean="0"/>
              <a:t>14/07/2025</a:t>
            </a:fld>
            <a:endParaRPr lang="en-GB"/>
          </a:p>
        </p:txBody>
      </p:sp>
      <p:sp>
        <p:nvSpPr>
          <p:cNvPr id="3" name="Footer Placeholder 2">
            <a:extLst>
              <a:ext uri="{FF2B5EF4-FFF2-40B4-BE49-F238E27FC236}">
                <a16:creationId xmlns:a16="http://schemas.microsoft.com/office/drawing/2014/main" id="{C56BF8FB-8ABD-90C9-B696-3CDF956607C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E3CC078-3366-42DF-49AD-437B35EDFE4C}"/>
              </a:ext>
            </a:extLst>
          </p:cNvPr>
          <p:cNvSpPr>
            <a:spLocks noGrp="1"/>
          </p:cNvSpPr>
          <p:nvPr>
            <p:ph type="sldNum" sz="quarter" idx="12"/>
          </p:nvPr>
        </p:nvSpPr>
        <p:spPr/>
        <p:txBody>
          <a:bodyPr/>
          <a:lstStyle/>
          <a:p>
            <a:fld id="{FA707B91-840B-4B4E-A1B8-28B3D3E32CF6}" type="slidenum">
              <a:rPr lang="en-GB" smtClean="0"/>
              <a:t>‹#›</a:t>
            </a:fld>
            <a:endParaRPr lang="en-GB"/>
          </a:p>
        </p:txBody>
      </p:sp>
    </p:spTree>
    <p:extLst>
      <p:ext uri="{BB962C8B-B14F-4D97-AF65-F5344CB8AC3E}">
        <p14:creationId xmlns:p14="http://schemas.microsoft.com/office/powerpoint/2010/main" val="3221857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B638F-E0AB-33DD-B73F-99F1A0215B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6E8E652-36A9-7D62-5DA1-E3CA92DF58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58A38ED-49F9-9BFE-4B70-D78CAE1644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EC0C21-E54E-84B0-09C9-68E2B5EFAA23}"/>
              </a:ext>
            </a:extLst>
          </p:cNvPr>
          <p:cNvSpPr>
            <a:spLocks noGrp="1"/>
          </p:cNvSpPr>
          <p:nvPr>
            <p:ph type="dt" sz="half" idx="10"/>
          </p:nvPr>
        </p:nvSpPr>
        <p:spPr/>
        <p:txBody>
          <a:bodyPr/>
          <a:lstStyle/>
          <a:p>
            <a:fld id="{B35A7A2A-5C33-4FC4-A26E-03B28A35F06B}" type="datetimeFigureOut">
              <a:rPr lang="en-GB" smtClean="0"/>
              <a:t>14/07/2025</a:t>
            </a:fld>
            <a:endParaRPr lang="en-GB"/>
          </a:p>
        </p:txBody>
      </p:sp>
      <p:sp>
        <p:nvSpPr>
          <p:cNvPr id="6" name="Footer Placeholder 5">
            <a:extLst>
              <a:ext uri="{FF2B5EF4-FFF2-40B4-BE49-F238E27FC236}">
                <a16:creationId xmlns:a16="http://schemas.microsoft.com/office/drawing/2014/main" id="{AD428972-88D1-F05D-E152-2EE07EE2C6F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7EB048E-A5FE-D84E-2B24-B63E7C3BB85F}"/>
              </a:ext>
            </a:extLst>
          </p:cNvPr>
          <p:cNvSpPr>
            <a:spLocks noGrp="1"/>
          </p:cNvSpPr>
          <p:nvPr>
            <p:ph type="sldNum" sz="quarter" idx="12"/>
          </p:nvPr>
        </p:nvSpPr>
        <p:spPr/>
        <p:txBody>
          <a:bodyPr/>
          <a:lstStyle/>
          <a:p>
            <a:fld id="{FA707B91-840B-4B4E-A1B8-28B3D3E32CF6}" type="slidenum">
              <a:rPr lang="en-GB" smtClean="0"/>
              <a:t>‹#›</a:t>
            </a:fld>
            <a:endParaRPr lang="en-GB"/>
          </a:p>
        </p:txBody>
      </p:sp>
    </p:spTree>
    <p:extLst>
      <p:ext uri="{BB962C8B-B14F-4D97-AF65-F5344CB8AC3E}">
        <p14:creationId xmlns:p14="http://schemas.microsoft.com/office/powerpoint/2010/main" val="3996171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900CA-0D2E-BC87-4E4B-7B98885C53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9B34BE9-BDEF-876E-B3FA-46B96A4764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17C64F7-98E7-6EBC-BBAB-692CD572D8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559820-D238-4D9B-DBD7-51FFA155BACF}"/>
              </a:ext>
            </a:extLst>
          </p:cNvPr>
          <p:cNvSpPr>
            <a:spLocks noGrp="1"/>
          </p:cNvSpPr>
          <p:nvPr>
            <p:ph type="dt" sz="half" idx="10"/>
          </p:nvPr>
        </p:nvSpPr>
        <p:spPr/>
        <p:txBody>
          <a:bodyPr/>
          <a:lstStyle/>
          <a:p>
            <a:fld id="{B35A7A2A-5C33-4FC4-A26E-03B28A35F06B}" type="datetimeFigureOut">
              <a:rPr lang="en-GB" smtClean="0"/>
              <a:t>14/07/2025</a:t>
            </a:fld>
            <a:endParaRPr lang="en-GB"/>
          </a:p>
        </p:txBody>
      </p:sp>
      <p:sp>
        <p:nvSpPr>
          <p:cNvPr id="6" name="Footer Placeholder 5">
            <a:extLst>
              <a:ext uri="{FF2B5EF4-FFF2-40B4-BE49-F238E27FC236}">
                <a16:creationId xmlns:a16="http://schemas.microsoft.com/office/drawing/2014/main" id="{AFB4ACF1-EC57-6C79-A69A-45DD1744CA8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A00596D-44E3-3D38-F58E-9C08FC15B4C9}"/>
              </a:ext>
            </a:extLst>
          </p:cNvPr>
          <p:cNvSpPr>
            <a:spLocks noGrp="1"/>
          </p:cNvSpPr>
          <p:nvPr>
            <p:ph type="sldNum" sz="quarter" idx="12"/>
          </p:nvPr>
        </p:nvSpPr>
        <p:spPr/>
        <p:txBody>
          <a:bodyPr/>
          <a:lstStyle/>
          <a:p>
            <a:fld id="{FA707B91-840B-4B4E-A1B8-28B3D3E32CF6}" type="slidenum">
              <a:rPr lang="en-GB" smtClean="0"/>
              <a:t>‹#›</a:t>
            </a:fld>
            <a:endParaRPr lang="en-GB"/>
          </a:p>
        </p:txBody>
      </p:sp>
    </p:spTree>
    <p:extLst>
      <p:ext uri="{BB962C8B-B14F-4D97-AF65-F5344CB8AC3E}">
        <p14:creationId xmlns:p14="http://schemas.microsoft.com/office/powerpoint/2010/main" val="462350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705A54-19F7-C3F4-5DDC-CD1CDB470B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B246E58-7124-83B1-EC0B-045E58D8D5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785709B-8860-9349-FCCB-DCDC1AC9C4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35A7A2A-5C33-4FC4-A26E-03B28A35F06B}" type="datetimeFigureOut">
              <a:rPr lang="en-GB" smtClean="0"/>
              <a:t>14/07/2025</a:t>
            </a:fld>
            <a:endParaRPr lang="en-GB"/>
          </a:p>
        </p:txBody>
      </p:sp>
      <p:sp>
        <p:nvSpPr>
          <p:cNvPr id="5" name="Footer Placeholder 4">
            <a:extLst>
              <a:ext uri="{FF2B5EF4-FFF2-40B4-BE49-F238E27FC236}">
                <a16:creationId xmlns:a16="http://schemas.microsoft.com/office/drawing/2014/main" id="{60868B5C-D590-BDAD-D234-F20A10FA72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8DC9AD0A-F7C8-E941-1488-047C0A3AC2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A707B91-840B-4B4E-A1B8-28B3D3E32CF6}" type="slidenum">
              <a:rPr lang="en-GB" smtClean="0"/>
              <a:t>‹#›</a:t>
            </a:fld>
            <a:endParaRPr lang="en-GB"/>
          </a:p>
        </p:txBody>
      </p:sp>
    </p:spTree>
    <p:extLst>
      <p:ext uri="{BB962C8B-B14F-4D97-AF65-F5344CB8AC3E}">
        <p14:creationId xmlns:p14="http://schemas.microsoft.com/office/powerpoint/2010/main" val="35740997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england.nhs.uk/primary-care/pharmacy/pharmacy-integration-fund/nhs-community-pharmacy-bp-checks-and-hypertension-case-finding-advanced-service/" TargetMode="External"/><Relationship Id="rId2" Type="http://schemas.openxmlformats.org/officeDocument/2006/relationships/hyperlink" Target="https://view.officeapps.live.com/op/view.aspx?src=https%3A%2F%2Fpsnc.org.uk%2Fwp-content%2Fuploads%2F2021%2F09%2FReferral-form-from-GP-practice-to-community-pharmacy.docx&amp;wdOrigin=BROWSELINK"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hyperlink" Target="https://www.e-lfh.org.uk/programmes/hypertension/" TargetMode="External"/><Relationship Id="rId3" Type="http://schemas.openxmlformats.org/officeDocument/2006/relationships/hyperlink" Target="https://www.nice.org.uk/guidance/NG136" TargetMode="External"/><Relationship Id="rId7" Type="http://schemas.openxmlformats.org/officeDocument/2006/relationships/hyperlink" Target="https://www.cppe.ac.uk/gateway/hyper" TargetMode="External"/><Relationship Id="rId2" Type="http://schemas.openxmlformats.org/officeDocument/2006/relationships/hyperlink" Target="https://medicines.bedfordshirelutonandmiltonkeynes.icb.nhs.uk/wp-content/uploads/2025/03/NHS-EoE-Hypertension-Protocols-v200225.pdf" TargetMode="External"/><Relationship Id="rId1" Type="http://schemas.openxmlformats.org/officeDocument/2006/relationships/slideLayout" Target="../slideLayouts/slideLayout2.xml"/><Relationship Id="rId6" Type="http://schemas.openxmlformats.org/officeDocument/2006/relationships/hyperlink" Target="https://uclpartners.com/our-priorities/cardiovascular/proactive-care/cvd-resources/" TargetMode="External"/><Relationship Id="rId5" Type="http://schemas.openxmlformats.org/officeDocument/2006/relationships/hyperlink" Target="https://bnf.nice.org.uk/treatment-summaries/hypertension/" TargetMode="External"/><Relationship Id="rId10" Type="http://schemas.openxmlformats.org/officeDocument/2006/relationships/image" Target="../media/image1.png"/><Relationship Id="rId4" Type="http://schemas.openxmlformats.org/officeDocument/2006/relationships/hyperlink" Target="https://cks.nice.org.uk/topics/hypertension/" TargetMode="External"/><Relationship Id="rId9" Type="http://schemas.openxmlformats.org/officeDocument/2006/relationships/hyperlink" Target="https://blmkicboldsite-co-uk.stackstaging.com/categories/gp-resources/hypertension-resources/hypertension-resources-for-patient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0.png"/><Relationship Id="rId7"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8.png"/><Relationship Id="rId10" Type="http://schemas.openxmlformats.org/officeDocument/2006/relationships/image" Target="../media/image6.png"/><Relationship Id="rId4" Type="http://schemas.openxmlformats.org/officeDocument/2006/relationships/image" Target="../media/image1.png"/><Relationship Id="rId9"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A4E37431-20F0-4DD6-84A9-ED2B64494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0AE98B72-66C6-4AB4-AF0D-BA830DE86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407EAFC6-733F-403D-BB4D-05A3A2874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17A36730-4CB0-4F61-AD11-A44C97658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C69C79E1-F916-4929-A4F3-DE763D4BF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767334AB-16BD-4EC7-8C6B-4B5171600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9799641-7981-57A9-9188-012B0D78B21A}"/>
              </a:ext>
            </a:extLst>
          </p:cNvPr>
          <p:cNvSpPr>
            <a:spLocks noGrp="1"/>
          </p:cNvSpPr>
          <p:nvPr>
            <p:ph type="title"/>
          </p:nvPr>
        </p:nvSpPr>
        <p:spPr>
          <a:xfrm>
            <a:off x="660042" y="891652"/>
            <a:ext cx="4412021" cy="3030724"/>
          </a:xfrm>
        </p:spPr>
        <p:txBody>
          <a:bodyPr vert="horz" lIns="91440" tIns="45720" rIns="91440" bIns="45720" rtlCol="0" anchor="b">
            <a:normAutofit/>
          </a:bodyPr>
          <a:lstStyle/>
          <a:p>
            <a:pPr algn="r"/>
            <a:r>
              <a:rPr lang="en-US" sz="4000" b="1" kern="1200">
                <a:solidFill>
                  <a:srgbClr val="FFFFFF"/>
                </a:solidFill>
                <a:latin typeface="+mj-lt"/>
                <a:ea typeface="+mj-ea"/>
                <a:cs typeface="+mj-cs"/>
              </a:rPr>
              <a:t>BLMK - Effective Hypertension Management in Primary Care</a:t>
            </a:r>
          </a:p>
        </p:txBody>
      </p:sp>
      <p:pic>
        <p:nvPicPr>
          <p:cNvPr id="3" name="Picture 2">
            <a:extLst>
              <a:ext uri="{FF2B5EF4-FFF2-40B4-BE49-F238E27FC236}">
                <a16:creationId xmlns:a16="http://schemas.microsoft.com/office/drawing/2014/main" id="{091761EE-A024-A2D6-33B9-2A95DC489A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88965" y="23630"/>
            <a:ext cx="1965325" cy="1010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C57F4004-395F-FDC0-2011-5E0637338505}"/>
              </a:ext>
            </a:extLst>
          </p:cNvPr>
          <p:cNvPicPr>
            <a:picLocks noChangeAspect="1"/>
          </p:cNvPicPr>
          <p:nvPr/>
        </p:nvPicPr>
        <p:blipFill>
          <a:blip r:embed="rId3"/>
          <a:stretch>
            <a:fillRect/>
          </a:stretch>
        </p:blipFill>
        <p:spPr>
          <a:xfrm>
            <a:off x="5507504" y="939866"/>
            <a:ext cx="6732662" cy="4486759"/>
          </a:xfrm>
          <a:prstGeom prst="rect">
            <a:avLst/>
          </a:prstGeom>
        </p:spPr>
      </p:pic>
    </p:spTree>
    <p:extLst>
      <p:ext uri="{BB962C8B-B14F-4D97-AF65-F5344CB8AC3E}">
        <p14:creationId xmlns:p14="http://schemas.microsoft.com/office/powerpoint/2010/main" val="29790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8BC7C-5000-CE4F-1CD3-4A12F2A60F27}"/>
              </a:ext>
            </a:extLst>
          </p:cNvPr>
          <p:cNvSpPr>
            <a:spLocks noGrp="1"/>
          </p:cNvSpPr>
          <p:nvPr>
            <p:ph type="title"/>
          </p:nvPr>
        </p:nvSpPr>
        <p:spPr>
          <a:xfrm>
            <a:off x="838200" y="365125"/>
            <a:ext cx="10515600" cy="747683"/>
          </a:xfrm>
        </p:spPr>
        <p:txBody>
          <a:bodyPr>
            <a:normAutofit/>
          </a:bodyPr>
          <a:lstStyle/>
          <a:p>
            <a:r>
              <a:rPr lang="en-GB" dirty="0"/>
              <a:t>Community Pharmacy </a:t>
            </a:r>
          </a:p>
        </p:txBody>
      </p:sp>
      <p:sp>
        <p:nvSpPr>
          <p:cNvPr id="3" name="Content Placeholder 2">
            <a:extLst>
              <a:ext uri="{FF2B5EF4-FFF2-40B4-BE49-F238E27FC236}">
                <a16:creationId xmlns:a16="http://schemas.microsoft.com/office/drawing/2014/main" id="{DCBED923-3135-FF80-CFF6-1791B0FF9FC2}"/>
              </a:ext>
            </a:extLst>
          </p:cNvPr>
          <p:cNvSpPr>
            <a:spLocks noGrp="1"/>
          </p:cNvSpPr>
          <p:nvPr>
            <p:ph idx="1"/>
          </p:nvPr>
        </p:nvSpPr>
        <p:spPr>
          <a:xfrm>
            <a:off x="838200" y="1052423"/>
            <a:ext cx="10515600" cy="5440452"/>
          </a:xfrm>
        </p:spPr>
        <p:txBody>
          <a:bodyPr>
            <a:normAutofit fontScale="40000" lnSpcReduction="20000"/>
          </a:bodyPr>
          <a:lstStyle/>
          <a:p>
            <a:pPr marL="0" indent="0">
              <a:lnSpc>
                <a:spcPct val="120000"/>
              </a:lnSpc>
              <a:spcBef>
                <a:spcPts val="0"/>
              </a:spcBef>
              <a:buNone/>
            </a:pPr>
            <a:r>
              <a:rPr lang="en-GB" sz="3000" b="1" dirty="0">
                <a:latin typeface="Calibri Light" panose="020F0302020204030204" pitchFamily="34" charset="0"/>
                <a:ea typeface="Calibri Light" panose="020F0302020204030204" pitchFamily="34" charset="0"/>
                <a:cs typeface="Calibri Light" panose="020F0302020204030204" pitchFamily="34" charset="0"/>
              </a:rPr>
              <a:t>New Medication Service (NMS)</a:t>
            </a:r>
          </a:p>
          <a:p>
            <a:pPr marL="0" indent="0">
              <a:lnSpc>
                <a:spcPct val="120000"/>
              </a:lnSpc>
              <a:spcBef>
                <a:spcPts val="0"/>
              </a:spcBef>
              <a:buNone/>
            </a:pPr>
            <a:r>
              <a:rPr lang="en-GB" sz="3000" dirty="0">
                <a:latin typeface="Calibri Light" panose="020F0302020204030204" pitchFamily="34" charset="0"/>
                <a:ea typeface="Calibri Light" panose="020F0302020204030204" pitchFamily="34" charset="0"/>
                <a:cs typeface="Calibri Light" panose="020F0302020204030204" pitchFamily="34" charset="0"/>
              </a:rPr>
              <a:t>Consider informing patient regarding NMS service offered by community pharmacies if patient has been started on new therapy to manage hypertension.</a:t>
            </a:r>
          </a:p>
          <a:p>
            <a:pPr marL="0" indent="0">
              <a:lnSpc>
                <a:spcPct val="120000"/>
              </a:lnSpc>
              <a:spcBef>
                <a:spcPts val="0"/>
              </a:spcBef>
              <a:buNone/>
            </a:pPr>
            <a:endParaRPr lang="en-GB" sz="3000" dirty="0">
              <a:latin typeface="Calibri Light" panose="020F0302020204030204" pitchFamily="34" charset="0"/>
              <a:ea typeface="Calibri Light" panose="020F0302020204030204" pitchFamily="34" charset="0"/>
              <a:cs typeface="Calibri Light" panose="020F0302020204030204" pitchFamily="34" charset="0"/>
            </a:endParaRPr>
          </a:p>
          <a:p>
            <a:pPr marL="0" indent="0">
              <a:lnSpc>
                <a:spcPct val="120000"/>
              </a:lnSpc>
              <a:spcBef>
                <a:spcPts val="0"/>
              </a:spcBef>
              <a:buNone/>
            </a:pPr>
            <a:r>
              <a:rPr lang="en-GB" sz="3000" b="1" dirty="0">
                <a:latin typeface="Calibri Light" panose="020F0302020204030204" pitchFamily="34" charset="0"/>
                <a:ea typeface="Calibri Light" panose="020F0302020204030204" pitchFamily="34" charset="0"/>
                <a:cs typeface="Calibri Light" panose="020F0302020204030204" pitchFamily="34" charset="0"/>
              </a:rPr>
              <a:t>Community pharmacy hypertension case finding</a:t>
            </a:r>
          </a:p>
          <a:p>
            <a:pPr marL="0" indent="0">
              <a:lnSpc>
                <a:spcPct val="120000"/>
              </a:lnSpc>
              <a:spcBef>
                <a:spcPts val="0"/>
              </a:spcBef>
              <a:buNone/>
            </a:pPr>
            <a:r>
              <a:rPr lang="en-GB" sz="3000" dirty="0">
                <a:latin typeface="Calibri Light" panose="020F0302020204030204" pitchFamily="34" charset="0"/>
                <a:ea typeface="Calibri Light" panose="020F0302020204030204" pitchFamily="34" charset="0"/>
                <a:cs typeface="Calibri Light" panose="020F0302020204030204" pitchFamily="34" charset="0"/>
              </a:rPr>
              <a:t>The NHS Community Pharmacy Blood Pressure Check Service plays a vital role in the early identification and prevention of cardiovascular disease (CVD). By making blood pressure (BP) checks more accessible through community pharmacies, the service supports a proactive approach to improving population health and reducing the burden of undiagnosed hypertension.  Under this service, community pharmacists offer free, opportunistic blood pressure checks to adults who visit the pharmacy and provide consent. </a:t>
            </a:r>
          </a:p>
          <a:p>
            <a:pPr marL="0" indent="0">
              <a:lnSpc>
                <a:spcPct val="120000"/>
              </a:lnSpc>
              <a:spcBef>
                <a:spcPts val="0"/>
              </a:spcBef>
              <a:buNone/>
            </a:pPr>
            <a:r>
              <a:rPr lang="en-GB" sz="3000" dirty="0">
                <a:latin typeface="Calibri Light" panose="020F0302020204030204" pitchFamily="34" charset="0"/>
                <a:ea typeface="Calibri Light" panose="020F0302020204030204" pitchFamily="34" charset="0"/>
                <a:cs typeface="Calibri Light" panose="020F0302020204030204" pitchFamily="34" charset="0"/>
              </a:rPr>
              <a:t>This initiative particularly targets individuals who:</a:t>
            </a:r>
          </a:p>
          <a:p>
            <a:pPr>
              <a:lnSpc>
                <a:spcPct val="120000"/>
              </a:lnSpc>
              <a:spcBef>
                <a:spcPts val="0"/>
              </a:spcBef>
            </a:pPr>
            <a:r>
              <a:rPr lang="en-GB" sz="3000" dirty="0">
                <a:latin typeface="Calibri Light" panose="020F0302020204030204" pitchFamily="34" charset="0"/>
                <a:ea typeface="Calibri Light" panose="020F0302020204030204" pitchFamily="34" charset="0"/>
                <a:cs typeface="Calibri Light" panose="020F0302020204030204" pitchFamily="34" charset="0"/>
              </a:rPr>
              <a:t>Aged 40 years or older</a:t>
            </a:r>
          </a:p>
          <a:p>
            <a:pPr>
              <a:lnSpc>
                <a:spcPct val="120000"/>
              </a:lnSpc>
              <a:spcBef>
                <a:spcPts val="0"/>
              </a:spcBef>
            </a:pPr>
            <a:r>
              <a:rPr lang="en-GB" sz="3000" dirty="0">
                <a:latin typeface="Calibri Light" panose="020F0302020204030204" pitchFamily="34" charset="0"/>
                <a:ea typeface="Calibri Light" panose="020F0302020204030204" pitchFamily="34" charset="0"/>
                <a:cs typeface="Calibri Light" panose="020F0302020204030204" pitchFamily="34" charset="0"/>
              </a:rPr>
              <a:t>Have not previously been diagnosed with hypertension or related cardiovascular conditions</a:t>
            </a:r>
          </a:p>
          <a:p>
            <a:pPr>
              <a:lnSpc>
                <a:spcPct val="120000"/>
              </a:lnSpc>
              <a:spcBef>
                <a:spcPts val="0"/>
              </a:spcBef>
            </a:pPr>
            <a:r>
              <a:rPr lang="en-GB" sz="3000" dirty="0">
                <a:latin typeface="Calibri Light" panose="020F0302020204030204" pitchFamily="34" charset="0"/>
                <a:ea typeface="Calibri Light" panose="020F0302020204030204" pitchFamily="34" charset="0"/>
                <a:cs typeface="Calibri Light" panose="020F0302020204030204" pitchFamily="34" charset="0"/>
              </a:rPr>
              <a:t>Have not had their blood pressure measured by a healthcare professional within the past six months.</a:t>
            </a:r>
          </a:p>
          <a:p>
            <a:pPr marL="0" indent="0">
              <a:lnSpc>
                <a:spcPct val="120000"/>
              </a:lnSpc>
              <a:spcBef>
                <a:spcPts val="0"/>
              </a:spcBef>
              <a:buNone/>
            </a:pPr>
            <a:endParaRPr lang="en-GB" sz="3000" dirty="0">
              <a:latin typeface="Calibri Light" panose="020F0302020204030204" pitchFamily="34" charset="0"/>
              <a:ea typeface="Calibri Light" panose="020F0302020204030204" pitchFamily="34" charset="0"/>
              <a:cs typeface="Calibri Light" panose="020F0302020204030204" pitchFamily="34" charset="0"/>
            </a:endParaRPr>
          </a:p>
          <a:p>
            <a:pPr marL="0" indent="0">
              <a:lnSpc>
                <a:spcPct val="120000"/>
              </a:lnSpc>
              <a:spcBef>
                <a:spcPts val="0"/>
              </a:spcBef>
              <a:buNone/>
            </a:pPr>
            <a:r>
              <a:rPr lang="en-GB" sz="3000" dirty="0">
                <a:latin typeface="Calibri Light" panose="020F0302020204030204" pitchFamily="34" charset="0"/>
                <a:ea typeface="Calibri Light" panose="020F0302020204030204" pitchFamily="34" charset="0"/>
                <a:cs typeface="Calibri Light" panose="020F0302020204030204" pitchFamily="34" charset="0"/>
              </a:rPr>
              <a:t>If an initial blood pressure reading is elevated, the pharmacist may offer the patient Ambulatory Blood Pressure Monitoring (ABPM) to confirm a diagnosis of hypertension in line with clinical guidelines.</a:t>
            </a:r>
          </a:p>
          <a:p>
            <a:pPr marL="0" indent="0">
              <a:lnSpc>
                <a:spcPct val="120000"/>
              </a:lnSpc>
              <a:spcBef>
                <a:spcPts val="0"/>
              </a:spcBef>
              <a:buNone/>
            </a:pPr>
            <a:endParaRPr lang="en-GB" sz="3000" dirty="0">
              <a:latin typeface="Calibri Light" panose="020F0302020204030204" pitchFamily="34" charset="0"/>
              <a:ea typeface="Calibri Light" panose="020F0302020204030204" pitchFamily="34" charset="0"/>
              <a:cs typeface="Calibri Light" panose="020F0302020204030204" pitchFamily="34" charset="0"/>
            </a:endParaRPr>
          </a:p>
          <a:p>
            <a:pPr marL="0" indent="0">
              <a:lnSpc>
                <a:spcPct val="120000"/>
              </a:lnSpc>
              <a:spcBef>
                <a:spcPts val="0"/>
              </a:spcBef>
              <a:buNone/>
            </a:pPr>
            <a:r>
              <a:rPr lang="en-GB" sz="3000" dirty="0">
                <a:latin typeface="Calibri Light" panose="020F0302020204030204" pitchFamily="34" charset="0"/>
                <a:ea typeface="Calibri Light" panose="020F0302020204030204" pitchFamily="34" charset="0"/>
                <a:cs typeface="Calibri Light" panose="020F0302020204030204" pitchFamily="34" charset="0"/>
              </a:rPr>
              <a:t>In addition to opportunistic case finding, general practices can refer patients to participating community pharmacies for:</a:t>
            </a:r>
          </a:p>
          <a:p>
            <a:pPr>
              <a:lnSpc>
                <a:spcPct val="120000"/>
              </a:lnSpc>
              <a:spcBef>
                <a:spcPts val="0"/>
              </a:spcBef>
            </a:pPr>
            <a:r>
              <a:rPr lang="en-GB" sz="3000" dirty="0">
                <a:latin typeface="Calibri Light" panose="020F0302020204030204" pitchFamily="34" charset="0"/>
                <a:ea typeface="Calibri Light" panose="020F0302020204030204" pitchFamily="34" charset="0"/>
                <a:cs typeface="Calibri Light" panose="020F0302020204030204" pitchFamily="34" charset="0"/>
              </a:rPr>
              <a:t>A clinic-based blood pressure measurement, or</a:t>
            </a:r>
          </a:p>
          <a:p>
            <a:pPr>
              <a:lnSpc>
                <a:spcPct val="120000"/>
              </a:lnSpc>
              <a:spcBef>
                <a:spcPts val="0"/>
              </a:spcBef>
            </a:pPr>
            <a:r>
              <a:rPr lang="en-GB" sz="3000" dirty="0">
                <a:latin typeface="Calibri Light" panose="020F0302020204030204" pitchFamily="34" charset="0"/>
                <a:ea typeface="Calibri Light" panose="020F0302020204030204" pitchFamily="34" charset="0"/>
                <a:cs typeface="Calibri Light" panose="020F0302020204030204" pitchFamily="34" charset="0"/>
              </a:rPr>
              <a:t>24-hour ABPM, where clinically appropriate.</a:t>
            </a:r>
          </a:p>
          <a:p>
            <a:pPr marL="0" indent="0">
              <a:lnSpc>
                <a:spcPct val="120000"/>
              </a:lnSpc>
              <a:spcBef>
                <a:spcPts val="0"/>
              </a:spcBef>
              <a:buNone/>
            </a:pPr>
            <a:endParaRPr lang="en-GB" sz="3000" dirty="0">
              <a:latin typeface="Calibri Light" panose="020F0302020204030204" pitchFamily="34" charset="0"/>
              <a:ea typeface="Calibri Light" panose="020F0302020204030204" pitchFamily="34" charset="0"/>
              <a:cs typeface="Calibri Light" panose="020F0302020204030204" pitchFamily="34" charset="0"/>
            </a:endParaRPr>
          </a:p>
          <a:p>
            <a:pPr marL="0" indent="0">
              <a:lnSpc>
                <a:spcPct val="120000"/>
              </a:lnSpc>
              <a:spcBef>
                <a:spcPts val="0"/>
              </a:spcBef>
              <a:buNone/>
            </a:pPr>
            <a:r>
              <a:rPr lang="en-GB" sz="3000" b="1" dirty="0">
                <a:latin typeface="Calibri Light" panose="020F0302020204030204" pitchFamily="34" charset="0"/>
                <a:ea typeface="Calibri Light" panose="020F0302020204030204" pitchFamily="34" charset="0"/>
                <a:cs typeface="Calibri Light" panose="020F0302020204030204" pitchFamily="34" charset="0"/>
              </a:rPr>
              <a:t>Referred patients may include those with a known diagnosis of hypertension who require ongoing monitoring or assessment. This collaborative model between primary care and community pharmacy enhances access, reduces workload pressures in GP practices, and supports timely diagnosis and management of hypertension.</a:t>
            </a:r>
          </a:p>
          <a:p>
            <a:pPr marL="0" indent="0">
              <a:lnSpc>
                <a:spcPct val="120000"/>
              </a:lnSpc>
              <a:spcBef>
                <a:spcPts val="0"/>
              </a:spcBef>
              <a:buNone/>
            </a:pPr>
            <a:endParaRPr lang="en-GB" sz="3000" b="1" dirty="0">
              <a:latin typeface="Calibri Light" panose="020F0302020204030204" pitchFamily="34" charset="0"/>
              <a:ea typeface="Calibri Light" panose="020F0302020204030204" pitchFamily="34" charset="0"/>
              <a:cs typeface="Calibri Light" panose="020F0302020204030204" pitchFamily="34" charset="0"/>
            </a:endParaRPr>
          </a:p>
          <a:p>
            <a:pPr marL="0" indent="0">
              <a:lnSpc>
                <a:spcPct val="120000"/>
              </a:lnSpc>
              <a:spcBef>
                <a:spcPts val="0"/>
              </a:spcBef>
              <a:buNone/>
            </a:pPr>
            <a:r>
              <a:rPr lang="en-GB" sz="3000" b="0" i="0" dirty="0">
                <a:solidFill>
                  <a:srgbClr val="3A3A3A"/>
                </a:solidFill>
                <a:effectLst/>
                <a:latin typeface="Calibri Light" panose="020F0302020204030204" pitchFamily="34" charset="0"/>
                <a:ea typeface="Calibri Light" panose="020F0302020204030204" pitchFamily="34" charset="0"/>
                <a:cs typeface="Calibri Light" panose="020F0302020204030204" pitchFamily="34" charset="0"/>
              </a:rPr>
              <a:t>Referral form to Community Pharmacy: </a:t>
            </a:r>
            <a:r>
              <a:rPr lang="en-GB" sz="3000" b="0" i="0" u="sng" dirty="0" err="1">
                <a:solidFill>
                  <a:srgbClr val="0066CC"/>
                </a:solidFill>
                <a:effectLst/>
                <a:latin typeface="Calibri Light" panose="020F0302020204030204" pitchFamily="34" charset="0"/>
                <a:ea typeface="Calibri Light" panose="020F0302020204030204" pitchFamily="34" charset="0"/>
                <a:cs typeface="Calibri Light" panose="020F0302020204030204" pitchFamily="34" charset="0"/>
                <a:hlinkClick r:id="rId2"/>
              </a:rPr>
              <a:t>SystmONE</a:t>
            </a:r>
            <a:r>
              <a:rPr lang="en-GB" sz="3000" b="0" i="0" u="sng" dirty="0">
                <a:solidFill>
                  <a:srgbClr val="0066CC"/>
                </a:solidFill>
                <a:effectLst/>
                <a:latin typeface="Calibri Light" panose="020F0302020204030204" pitchFamily="34" charset="0"/>
                <a:ea typeface="Calibri Light" panose="020F0302020204030204" pitchFamily="34" charset="0"/>
                <a:cs typeface="Calibri Light" panose="020F0302020204030204" pitchFamily="34" charset="0"/>
                <a:hlinkClick r:id="rId2"/>
              </a:rPr>
              <a:t> template link</a:t>
            </a:r>
            <a:endParaRPr lang="en-GB" sz="3000" b="1" dirty="0">
              <a:latin typeface="Calibri Light" panose="020F0302020204030204" pitchFamily="34" charset="0"/>
              <a:ea typeface="Calibri Light" panose="020F0302020204030204" pitchFamily="34" charset="0"/>
              <a:cs typeface="Calibri Light" panose="020F0302020204030204" pitchFamily="34" charset="0"/>
            </a:endParaRPr>
          </a:p>
          <a:p>
            <a:pPr marL="0" indent="0" algn="l">
              <a:lnSpc>
                <a:spcPct val="120000"/>
              </a:lnSpc>
              <a:spcBef>
                <a:spcPts val="0"/>
              </a:spcBef>
              <a:buNone/>
            </a:pPr>
            <a:r>
              <a:rPr lang="en-GB" sz="3000" b="0" i="0" dirty="0">
                <a:solidFill>
                  <a:srgbClr val="3A3A3A"/>
                </a:solidFill>
                <a:effectLst/>
                <a:latin typeface="Calibri Light" panose="020F0302020204030204" pitchFamily="34" charset="0"/>
                <a:ea typeface="Calibri Light" panose="020F0302020204030204" pitchFamily="34" charset="0"/>
                <a:cs typeface="Calibri Light" panose="020F0302020204030204" pitchFamily="34" charset="0"/>
              </a:rPr>
              <a:t>Further information on the service can be found </a:t>
            </a:r>
            <a:r>
              <a:rPr lang="en-GB" sz="3000" b="0" i="0" u="sng" dirty="0">
                <a:solidFill>
                  <a:srgbClr val="0066CC"/>
                </a:solidFill>
                <a:effectLst/>
                <a:latin typeface="Calibri Light" panose="020F0302020204030204" pitchFamily="34" charset="0"/>
                <a:ea typeface="Calibri Light" panose="020F0302020204030204" pitchFamily="34" charset="0"/>
                <a:cs typeface="Calibri Light" panose="020F0302020204030204" pitchFamily="34" charset="0"/>
                <a:hlinkClick r:id="rId3"/>
              </a:rPr>
              <a:t>here</a:t>
            </a:r>
            <a:endParaRPr lang="en-GB" sz="3000" b="0" i="0" dirty="0">
              <a:solidFill>
                <a:srgbClr val="3A3A3A"/>
              </a:solidFill>
              <a:effectLst/>
              <a:latin typeface="Calibri Light" panose="020F0302020204030204" pitchFamily="34" charset="0"/>
              <a:ea typeface="Calibri Light" panose="020F0302020204030204" pitchFamily="34" charset="0"/>
              <a:cs typeface="Calibri Light" panose="020F0302020204030204" pitchFamily="34" charset="0"/>
            </a:endParaRPr>
          </a:p>
          <a:p>
            <a:pPr marL="0" indent="0" algn="l">
              <a:lnSpc>
                <a:spcPct val="120000"/>
              </a:lnSpc>
              <a:spcBef>
                <a:spcPts val="0"/>
              </a:spcBef>
              <a:buNone/>
            </a:pPr>
            <a:r>
              <a:rPr lang="en-GB" sz="3000" b="0" i="0" dirty="0">
                <a:solidFill>
                  <a:srgbClr val="3A3A3A"/>
                </a:solidFill>
                <a:effectLst/>
                <a:latin typeface="Calibri Light" panose="020F0302020204030204" pitchFamily="34" charset="0"/>
                <a:ea typeface="Calibri Light" panose="020F0302020204030204" pitchFamily="34" charset="0"/>
                <a:cs typeface="Calibri Light" panose="020F0302020204030204" pitchFamily="34" charset="0"/>
              </a:rPr>
              <a:t>The Shape atlas can support practices to identify Community Pharmacies offering the service, see guidance.</a:t>
            </a:r>
          </a:p>
          <a:p>
            <a:pPr marL="0" indent="0">
              <a:lnSpc>
                <a:spcPct val="120000"/>
              </a:lnSpc>
              <a:buNone/>
            </a:pPr>
            <a:endParaRPr lang="en-GB" b="1" dirty="0"/>
          </a:p>
          <a:p>
            <a:pPr marL="0" indent="0">
              <a:buNone/>
            </a:pPr>
            <a:endParaRPr lang="en-GB" b="1" dirty="0"/>
          </a:p>
          <a:p>
            <a:endParaRPr lang="en-GB" dirty="0"/>
          </a:p>
        </p:txBody>
      </p:sp>
      <p:pic>
        <p:nvPicPr>
          <p:cNvPr id="4" name="Picture 3">
            <a:extLst>
              <a:ext uri="{FF2B5EF4-FFF2-40B4-BE49-F238E27FC236}">
                <a16:creationId xmlns:a16="http://schemas.microsoft.com/office/drawing/2014/main" id="{091761EE-A024-A2D6-33B9-2A95DC489A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26675" y="102607"/>
            <a:ext cx="1965325" cy="1010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6823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1FCF2-6690-E219-6191-A912D63D9348}"/>
              </a:ext>
            </a:extLst>
          </p:cNvPr>
          <p:cNvSpPr>
            <a:spLocks noGrp="1"/>
          </p:cNvSpPr>
          <p:nvPr>
            <p:ph type="title"/>
          </p:nvPr>
        </p:nvSpPr>
        <p:spPr/>
        <p:txBody>
          <a:bodyPr/>
          <a:lstStyle/>
          <a:p>
            <a:r>
              <a:rPr lang="en-GB" dirty="0"/>
              <a:t>Resources</a:t>
            </a:r>
          </a:p>
        </p:txBody>
      </p:sp>
      <p:sp>
        <p:nvSpPr>
          <p:cNvPr id="3" name="Content Placeholder 2">
            <a:extLst>
              <a:ext uri="{FF2B5EF4-FFF2-40B4-BE49-F238E27FC236}">
                <a16:creationId xmlns:a16="http://schemas.microsoft.com/office/drawing/2014/main" id="{43FD12CF-7260-188C-80E4-1BFC80D92AC2}"/>
              </a:ext>
            </a:extLst>
          </p:cNvPr>
          <p:cNvSpPr>
            <a:spLocks noGrp="1"/>
          </p:cNvSpPr>
          <p:nvPr>
            <p:ph idx="1"/>
          </p:nvPr>
        </p:nvSpPr>
        <p:spPr>
          <a:xfrm>
            <a:off x="838200" y="1380226"/>
            <a:ext cx="10515600" cy="4796737"/>
          </a:xfrm>
        </p:spPr>
        <p:txBody>
          <a:bodyPr>
            <a:normAutofit fontScale="55000" lnSpcReduction="20000"/>
          </a:bodyPr>
          <a:lstStyle/>
          <a:p>
            <a:pPr marL="0" indent="0">
              <a:buNone/>
            </a:pPr>
            <a:r>
              <a:rPr lang="en-GB" b="1" dirty="0">
                <a:latin typeface="Calibri Light" panose="020F0302020204030204" pitchFamily="34" charset="0"/>
                <a:ea typeface="Calibri Light" panose="020F0302020204030204" pitchFamily="34" charset="0"/>
                <a:cs typeface="Calibri Light" panose="020F0302020204030204" pitchFamily="34" charset="0"/>
              </a:rPr>
              <a:t>Clinical Resources to support healthcare professionals</a:t>
            </a:r>
          </a:p>
          <a:p>
            <a:r>
              <a:rPr lang="en-GB" dirty="0">
                <a:latin typeface="Calibri Light" panose="020F0302020204030204" pitchFamily="34" charset="0"/>
                <a:ea typeface="Calibri Light" panose="020F0302020204030204" pitchFamily="34" charset="0"/>
                <a:cs typeface="Calibri Light" panose="020F0302020204030204" pitchFamily="34" charset="0"/>
              </a:rPr>
              <a:t>East of England Protocols for the management of hypertension - </a:t>
            </a:r>
            <a:r>
              <a:rPr lang="en-GB" dirty="0">
                <a:latin typeface="Calibri Light" panose="020F0302020204030204" pitchFamily="34" charset="0"/>
                <a:ea typeface="Calibri Light" panose="020F0302020204030204" pitchFamily="34" charset="0"/>
                <a:cs typeface="Calibri Light" panose="020F0302020204030204" pitchFamily="34" charset="0"/>
                <a:hlinkClick r:id="rId2"/>
              </a:rPr>
              <a:t>NHS-EoE-Hypertension-Protocols-v200225.pdf</a:t>
            </a:r>
            <a:endParaRPr lang="en-GB" dirty="0">
              <a:latin typeface="Calibri Light" panose="020F0302020204030204" pitchFamily="34" charset="0"/>
              <a:ea typeface="Calibri Light" panose="020F0302020204030204" pitchFamily="34" charset="0"/>
              <a:cs typeface="Calibri Light" panose="020F0302020204030204" pitchFamily="34" charset="0"/>
            </a:endParaRPr>
          </a:p>
          <a:p>
            <a:r>
              <a:rPr lang="en-GB" dirty="0">
                <a:latin typeface="Calibri Light" panose="020F0302020204030204" pitchFamily="34" charset="0"/>
                <a:ea typeface="Calibri Light" panose="020F0302020204030204" pitchFamily="34" charset="0"/>
                <a:cs typeface="Calibri Light" panose="020F0302020204030204" pitchFamily="34" charset="0"/>
              </a:rPr>
              <a:t>NICE Guideline Hypertension in adults: diagnosis and management - </a:t>
            </a:r>
            <a:r>
              <a:rPr lang="en-GB" dirty="0">
                <a:latin typeface="Calibri Light" panose="020F0302020204030204" pitchFamily="34" charset="0"/>
                <a:ea typeface="Calibri Light" panose="020F0302020204030204" pitchFamily="34" charset="0"/>
                <a:cs typeface="Calibri Light" panose="020F0302020204030204" pitchFamily="34" charset="0"/>
                <a:hlinkClick r:id="rId3"/>
              </a:rPr>
              <a:t>Overview | Hypertension in adults: diagnosis and management | Guidance | NICE</a:t>
            </a:r>
            <a:endParaRPr lang="en-GB" dirty="0">
              <a:latin typeface="Calibri Light" panose="020F0302020204030204" pitchFamily="34" charset="0"/>
              <a:ea typeface="Calibri Light" panose="020F0302020204030204" pitchFamily="34" charset="0"/>
              <a:cs typeface="Calibri Light" panose="020F0302020204030204" pitchFamily="34" charset="0"/>
            </a:endParaRPr>
          </a:p>
          <a:p>
            <a:r>
              <a:rPr lang="en-GB" dirty="0">
                <a:latin typeface="Calibri Light" panose="020F0302020204030204" pitchFamily="34" charset="0"/>
                <a:ea typeface="Calibri Light" panose="020F0302020204030204" pitchFamily="34" charset="0"/>
                <a:cs typeface="Calibri Light" panose="020F0302020204030204" pitchFamily="34" charset="0"/>
              </a:rPr>
              <a:t>NICE CKS Hypertension March 2025 - </a:t>
            </a:r>
            <a:r>
              <a:rPr lang="en-GB" dirty="0">
                <a:latin typeface="Calibri Light" panose="020F0302020204030204" pitchFamily="34" charset="0"/>
                <a:ea typeface="Calibri Light" panose="020F0302020204030204" pitchFamily="34" charset="0"/>
                <a:cs typeface="Calibri Light" panose="020F0302020204030204" pitchFamily="34" charset="0"/>
                <a:hlinkClick r:id="rId4"/>
              </a:rPr>
              <a:t>Hypertension | Health topics A to Z | CKS | NICE</a:t>
            </a:r>
            <a:endParaRPr lang="en-GB" dirty="0">
              <a:latin typeface="Calibri Light" panose="020F0302020204030204" pitchFamily="34" charset="0"/>
              <a:ea typeface="Calibri Light" panose="020F0302020204030204" pitchFamily="34" charset="0"/>
              <a:cs typeface="Calibri Light" panose="020F0302020204030204" pitchFamily="34" charset="0"/>
            </a:endParaRPr>
          </a:p>
          <a:p>
            <a:r>
              <a:rPr lang="en-GB" dirty="0">
                <a:latin typeface="Calibri Light" panose="020F0302020204030204" pitchFamily="34" charset="0"/>
                <a:ea typeface="Calibri Light" panose="020F0302020204030204" pitchFamily="34" charset="0"/>
                <a:cs typeface="Calibri Light" panose="020F0302020204030204" pitchFamily="34" charset="0"/>
              </a:rPr>
              <a:t>BNF Hypertension Treatment summaries - </a:t>
            </a:r>
            <a:r>
              <a:rPr lang="en-GB" dirty="0">
                <a:latin typeface="Calibri Light" panose="020F0302020204030204" pitchFamily="34" charset="0"/>
                <a:ea typeface="Calibri Light" panose="020F0302020204030204" pitchFamily="34" charset="0"/>
                <a:cs typeface="Calibri Light" panose="020F0302020204030204" pitchFamily="34" charset="0"/>
                <a:hlinkClick r:id="rId5"/>
              </a:rPr>
              <a:t>Hypertension | Treatment summaries | BNF | NICE</a:t>
            </a:r>
            <a:endParaRPr lang="en-GB" dirty="0">
              <a:latin typeface="Calibri Light" panose="020F0302020204030204" pitchFamily="34" charset="0"/>
              <a:ea typeface="Calibri Light" panose="020F0302020204030204" pitchFamily="34" charset="0"/>
              <a:cs typeface="Calibri Light" panose="020F0302020204030204" pitchFamily="34" charset="0"/>
            </a:endParaRPr>
          </a:p>
          <a:p>
            <a:endParaRPr lang="en-GB" dirty="0">
              <a:latin typeface="Calibri Light" panose="020F0302020204030204" pitchFamily="34" charset="0"/>
              <a:ea typeface="Calibri Light" panose="020F0302020204030204" pitchFamily="34" charset="0"/>
              <a:cs typeface="Calibri Light" panose="020F0302020204030204" pitchFamily="34" charset="0"/>
            </a:endParaRPr>
          </a:p>
          <a:p>
            <a:pPr marL="0" indent="0">
              <a:buNone/>
            </a:pPr>
            <a:r>
              <a:rPr lang="en-GB" b="1" dirty="0">
                <a:latin typeface="Calibri Light" panose="020F0302020204030204" pitchFamily="34" charset="0"/>
                <a:ea typeface="Calibri Light" panose="020F0302020204030204" pitchFamily="34" charset="0"/>
                <a:cs typeface="Calibri Light" panose="020F0302020204030204" pitchFamily="34" charset="0"/>
              </a:rPr>
              <a:t>Training to support healthcare professionals</a:t>
            </a:r>
          </a:p>
          <a:p>
            <a:r>
              <a:rPr lang="en-GB" b="0" i="0" dirty="0">
                <a:solidFill>
                  <a:srgbClr val="212529"/>
                </a:solidFill>
                <a:effectLst/>
                <a:latin typeface="Calibri Light" panose="020F0302020204030204" pitchFamily="34" charset="0"/>
                <a:ea typeface="Calibri Light" panose="020F0302020204030204" pitchFamily="34" charset="0"/>
                <a:cs typeface="Calibri Light" panose="020F0302020204030204" pitchFamily="34" charset="0"/>
              </a:rPr>
              <a:t>UCL Partners</a:t>
            </a:r>
            <a:br>
              <a:rPr lang="en-GB" b="0" i="0" dirty="0">
                <a:solidFill>
                  <a:srgbClr val="212529"/>
                </a:solidFill>
                <a:effectLst/>
                <a:latin typeface="Calibri Light" panose="020F0302020204030204" pitchFamily="34" charset="0"/>
                <a:ea typeface="Calibri Light" panose="020F0302020204030204" pitchFamily="34" charset="0"/>
                <a:cs typeface="Calibri Light" panose="020F0302020204030204" pitchFamily="34" charset="0"/>
              </a:rPr>
            </a:br>
            <a:r>
              <a:rPr lang="en-GB" b="0" i="0" dirty="0">
                <a:solidFill>
                  <a:srgbClr val="212529"/>
                </a:solidFill>
                <a:effectLst/>
                <a:latin typeface="Calibri Light" panose="020F0302020204030204" pitchFamily="34" charset="0"/>
                <a:ea typeface="Calibri Light" panose="020F0302020204030204" pitchFamily="34" charset="0"/>
                <a:cs typeface="Calibri Light" panose="020F0302020204030204" pitchFamily="34" charset="0"/>
              </a:rPr>
              <a:t>CVD Resources: </a:t>
            </a:r>
            <a:r>
              <a:rPr lang="en-GB" b="0" i="0" u="sng" dirty="0">
                <a:solidFill>
                  <a:srgbClr val="0066CC"/>
                </a:solidFill>
                <a:effectLst/>
                <a:latin typeface="Calibri Light" panose="020F0302020204030204" pitchFamily="34" charset="0"/>
                <a:ea typeface="Calibri Light" panose="020F0302020204030204" pitchFamily="34" charset="0"/>
                <a:cs typeface="Calibri Light" panose="020F0302020204030204" pitchFamily="34" charset="0"/>
                <a:hlinkClick r:id="rId6"/>
              </a:rPr>
              <a:t>CVD resources – </a:t>
            </a:r>
            <a:r>
              <a:rPr lang="en-GB" b="0" i="0" u="sng" dirty="0" err="1">
                <a:solidFill>
                  <a:srgbClr val="0066CC"/>
                </a:solidFill>
                <a:effectLst/>
                <a:latin typeface="Calibri Light" panose="020F0302020204030204" pitchFamily="34" charset="0"/>
                <a:ea typeface="Calibri Light" panose="020F0302020204030204" pitchFamily="34" charset="0"/>
                <a:cs typeface="Calibri Light" panose="020F0302020204030204" pitchFamily="34" charset="0"/>
                <a:hlinkClick r:id="rId6"/>
              </a:rPr>
              <a:t>UCLPartners</a:t>
            </a:r>
            <a:endParaRPr lang="en-GB" b="0" i="0" dirty="0">
              <a:solidFill>
                <a:srgbClr val="212529"/>
              </a:solidFill>
              <a:effectLst/>
              <a:latin typeface="Calibri Light" panose="020F0302020204030204" pitchFamily="34" charset="0"/>
              <a:ea typeface="Calibri Light" panose="020F0302020204030204" pitchFamily="34" charset="0"/>
              <a:cs typeface="Calibri Light" panose="020F0302020204030204" pitchFamily="34" charset="0"/>
            </a:endParaRPr>
          </a:p>
          <a:p>
            <a:r>
              <a:rPr lang="en-GB" b="0" i="0" dirty="0">
                <a:solidFill>
                  <a:srgbClr val="212529"/>
                </a:solidFill>
                <a:effectLst/>
                <a:latin typeface="Calibri Light" panose="020F0302020204030204" pitchFamily="34" charset="0"/>
                <a:ea typeface="Calibri Light" panose="020F0302020204030204" pitchFamily="34" charset="0"/>
                <a:cs typeface="Calibri Light" panose="020F0302020204030204" pitchFamily="34" charset="0"/>
              </a:rPr>
              <a:t>CPPE – Hypertension training for Pharmacists</a:t>
            </a:r>
            <a:br>
              <a:rPr lang="en-GB" b="0" i="0" dirty="0">
                <a:solidFill>
                  <a:srgbClr val="212529"/>
                </a:solidFill>
                <a:effectLst/>
                <a:latin typeface="Calibri Light" panose="020F0302020204030204" pitchFamily="34" charset="0"/>
                <a:ea typeface="Calibri Light" panose="020F0302020204030204" pitchFamily="34" charset="0"/>
                <a:cs typeface="Calibri Light" panose="020F0302020204030204" pitchFamily="34" charset="0"/>
              </a:rPr>
            </a:br>
            <a:r>
              <a:rPr lang="en-GB" b="0" i="0" u="sng" dirty="0">
                <a:solidFill>
                  <a:srgbClr val="0066CC"/>
                </a:solidFill>
                <a:effectLst/>
                <a:latin typeface="Calibri Light" panose="020F0302020204030204" pitchFamily="34" charset="0"/>
                <a:ea typeface="Calibri Light" panose="020F0302020204030204" pitchFamily="34" charset="0"/>
                <a:cs typeface="Calibri Light" panose="020F0302020204030204" pitchFamily="34" charset="0"/>
                <a:hlinkClick r:id="rId7"/>
              </a:rPr>
              <a:t>Hypertension (cppe.ac.uk)</a:t>
            </a:r>
            <a:endParaRPr lang="en-GB" b="0" i="0" dirty="0">
              <a:solidFill>
                <a:srgbClr val="212529"/>
              </a:solidFill>
              <a:effectLst/>
              <a:latin typeface="Calibri Light" panose="020F0302020204030204" pitchFamily="34" charset="0"/>
              <a:ea typeface="Calibri Light" panose="020F0302020204030204" pitchFamily="34" charset="0"/>
              <a:cs typeface="Calibri Light" panose="020F0302020204030204" pitchFamily="34" charset="0"/>
            </a:endParaRPr>
          </a:p>
          <a:p>
            <a:r>
              <a:rPr lang="en-GB" b="0" i="0" dirty="0">
                <a:solidFill>
                  <a:srgbClr val="212529"/>
                </a:solidFill>
                <a:effectLst/>
                <a:latin typeface="Calibri Light" panose="020F0302020204030204" pitchFamily="34" charset="0"/>
                <a:ea typeface="Calibri Light" panose="020F0302020204030204" pitchFamily="34" charset="0"/>
                <a:cs typeface="Calibri Light" panose="020F0302020204030204" pitchFamily="34" charset="0"/>
              </a:rPr>
              <a:t>E-learning for healthcare – Hypertension programme</a:t>
            </a:r>
            <a:br>
              <a:rPr lang="en-GB" b="0" i="0" dirty="0">
                <a:solidFill>
                  <a:srgbClr val="212529"/>
                </a:solidFill>
                <a:effectLst/>
                <a:latin typeface="Calibri Light" panose="020F0302020204030204" pitchFamily="34" charset="0"/>
                <a:ea typeface="Calibri Light" panose="020F0302020204030204" pitchFamily="34" charset="0"/>
                <a:cs typeface="Calibri Light" panose="020F0302020204030204" pitchFamily="34" charset="0"/>
              </a:rPr>
            </a:br>
            <a:r>
              <a:rPr lang="en-GB" b="0" i="0" u="sng" dirty="0">
                <a:solidFill>
                  <a:srgbClr val="0066CC"/>
                </a:solidFill>
                <a:effectLst/>
                <a:latin typeface="Calibri Light" panose="020F0302020204030204" pitchFamily="34" charset="0"/>
                <a:ea typeface="Calibri Light" panose="020F0302020204030204" pitchFamily="34" charset="0"/>
                <a:cs typeface="Calibri Light" panose="020F0302020204030204" pitchFamily="34" charset="0"/>
                <a:hlinkClick r:id="rId8"/>
              </a:rPr>
              <a:t>Hypertension – </a:t>
            </a:r>
            <a:r>
              <a:rPr lang="en-GB" b="0" i="0" u="sng" dirty="0" err="1">
                <a:solidFill>
                  <a:srgbClr val="0066CC"/>
                </a:solidFill>
                <a:effectLst/>
                <a:latin typeface="Calibri Light" panose="020F0302020204030204" pitchFamily="34" charset="0"/>
                <a:ea typeface="Calibri Light" panose="020F0302020204030204" pitchFamily="34" charset="0"/>
                <a:cs typeface="Calibri Light" panose="020F0302020204030204" pitchFamily="34" charset="0"/>
                <a:hlinkClick r:id="rId8"/>
              </a:rPr>
              <a:t>elearning</a:t>
            </a:r>
            <a:r>
              <a:rPr lang="en-GB" b="0" i="0" u="sng" dirty="0">
                <a:solidFill>
                  <a:srgbClr val="0066CC"/>
                </a:solidFill>
                <a:effectLst/>
                <a:latin typeface="Calibri Light" panose="020F0302020204030204" pitchFamily="34" charset="0"/>
                <a:ea typeface="Calibri Light" panose="020F0302020204030204" pitchFamily="34" charset="0"/>
                <a:cs typeface="Calibri Light" panose="020F0302020204030204" pitchFamily="34" charset="0"/>
                <a:hlinkClick r:id="rId8"/>
              </a:rPr>
              <a:t> for healthcare (e-lfh.org.uk)</a:t>
            </a:r>
            <a:endParaRPr lang="en-GB" b="0" i="0" u="sng" dirty="0">
              <a:solidFill>
                <a:srgbClr val="0066CC"/>
              </a:solidFill>
              <a:effectLst/>
              <a:latin typeface="Calibri Light" panose="020F0302020204030204" pitchFamily="34" charset="0"/>
              <a:ea typeface="Calibri Light" panose="020F0302020204030204" pitchFamily="34" charset="0"/>
              <a:cs typeface="Calibri Light" panose="020F0302020204030204" pitchFamily="34" charset="0"/>
            </a:endParaRPr>
          </a:p>
          <a:p>
            <a:pPr marL="0" indent="0" algn="l">
              <a:buNone/>
            </a:pPr>
            <a:endParaRPr lang="en-GB" b="0" i="0" dirty="0">
              <a:solidFill>
                <a:srgbClr val="212529"/>
              </a:solidFill>
              <a:effectLst/>
              <a:latin typeface="Calibri Light" panose="020F0302020204030204" pitchFamily="34" charset="0"/>
              <a:ea typeface="Calibri Light" panose="020F0302020204030204" pitchFamily="34" charset="0"/>
              <a:cs typeface="Calibri Light" panose="020F0302020204030204" pitchFamily="34" charset="0"/>
            </a:endParaRPr>
          </a:p>
          <a:p>
            <a:pPr marL="0" indent="0" algn="l">
              <a:buNone/>
            </a:pPr>
            <a:r>
              <a:rPr lang="en-GB" b="1" dirty="0">
                <a:solidFill>
                  <a:srgbClr val="212529"/>
                </a:solidFill>
                <a:latin typeface="Calibri Light" panose="020F0302020204030204" pitchFamily="34" charset="0"/>
                <a:ea typeface="Calibri Light" panose="020F0302020204030204" pitchFamily="34" charset="0"/>
                <a:cs typeface="Calibri Light" panose="020F0302020204030204" pitchFamily="34" charset="0"/>
              </a:rPr>
              <a:t>Patient Information</a:t>
            </a:r>
            <a:endParaRPr lang="en-GB" b="1" i="0" dirty="0">
              <a:solidFill>
                <a:srgbClr val="212529"/>
              </a:solidFill>
              <a:effectLst/>
              <a:latin typeface="Calibri Light" panose="020F0302020204030204" pitchFamily="34" charset="0"/>
              <a:ea typeface="Calibri Light" panose="020F0302020204030204" pitchFamily="34" charset="0"/>
              <a:cs typeface="Calibri Light" panose="020F0302020204030204" pitchFamily="34" charset="0"/>
            </a:endParaRPr>
          </a:p>
          <a:p>
            <a:r>
              <a:rPr lang="en-GB" dirty="0">
                <a:solidFill>
                  <a:srgbClr val="3A3A3A"/>
                </a:solidFill>
                <a:latin typeface="Calibri Light" panose="020F0302020204030204" pitchFamily="34" charset="0"/>
                <a:ea typeface="Calibri Light" panose="020F0302020204030204" pitchFamily="34" charset="0"/>
                <a:cs typeface="Calibri Light" panose="020F0302020204030204" pitchFamily="34" charset="0"/>
              </a:rPr>
              <a:t>P</a:t>
            </a:r>
            <a:r>
              <a:rPr lang="en-GB" i="0" dirty="0">
                <a:solidFill>
                  <a:srgbClr val="3A3A3A"/>
                </a:solidFill>
                <a:effectLst/>
                <a:latin typeface="Calibri Light" panose="020F0302020204030204" pitchFamily="34" charset="0"/>
                <a:ea typeface="Calibri Light" panose="020F0302020204030204" pitchFamily="34" charset="0"/>
                <a:cs typeface="Calibri Light" panose="020F0302020204030204" pitchFamily="34" charset="0"/>
              </a:rPr>
              <a:t>atient-friendly information : </a:t>
            </a:r>
            <a:r>
              <a:rPr lang="en-GB" b="0" i="0" u="sng" dirty="0">
                <a:solidFill>
                  <a:srgbClr val="0066CC"/>
                </a:solidFill>
                <a:effectLst/>
                <a:latin typeface="Calibri Light" panose="020F0302020204030204" pitchFamily="34" charset="0"/>
                <a:ea typeface="Calibri Light" panose="020F0302020204030204" pitchFamily="34" charset="0"/>
                <a:cs typeface="Calibri Light" panose="020F0302020204030204" pitchFamily="34" charset="0"/>
                <a:hlinkClick r:id="rId9"/>
              </a:rPr>
              <a:t>Hypertension resources – for Patients</a:t>
            </a:r>
            <a:endParaRPr lang="en-GB" b="0" i="0" dirty="0">
              <a:solidFill>
                <a:srgbClr val="3A3A3A"/>
              </a:solidFill>
              <a:effectLst/>
              <a:latin typeface="Calibri Light" panose="020F0302020204030204" pitchFamily="34" charset="0"/>
              <a:ea typeface="Calibri Light" panose="020F0302020204030204" pitchFamily="34" charset="0"/>
              <a:cs typeface="Calibri Light" panose="020F0302020204030204" pitchFamily="34" charset="0"/>
            </a:endParaRPr>
          </a:p>
          <a:p>
            <a:pPr marL="0" indent="0">
              <a:buNone/>
            </a:pPr>
            <a:endParaRPr lang="en-GB" dirty="0"/>
          </a:p>
        </p:txBody>
      </p:sp>
      <p:pic>
        <p:nvPicPr>
          <p:cNvPr id="4" name="Picture 3">
            <a:extLst>
              <a:ext uri="{FF2B5EF4-FFF2-40B4-BE49-F238E27FC236}">
                <a16:creationId xmlns:a16="http://schemas.microsoft.com/office/drawing/2014/main" id="{091761EE-A024-A2D6-33B9-2A95DC489AA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226675" y="175936"/>
            <a:ext cx="1965325" cy="1010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9394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40E93D9-F13F-4097-A159-E0A6CEBA8F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4B3F1FEE-9FF4-6138-87E5-58F4787A7BB2}"/>
              </a:ext>
            </a:extLst>
          </p:cNvPr>
          <p:cNvSpPr>
            <a:spLocks noGrp="1"/>
          </p:cNvSpPr>
          <p:nvPr>
            <p:ph type="title"/>
          </p:nvPr>
        </p:nvSpPr>
        <p:spPr>
          <a:xfrm>
            <a:off x="0" y="0"/>
            <a:ext cx="4252906" cy="2768742"/>
          </a:xfrm>
          <a:solidFill>
            <a:schemeClr val="accent1">
              <a:lumMod val="75000"/>
            </a:schemeClr>
          </a:solidFill>
        </p:spPr>
        <p:txBody>
          <a:bodyPr>
            <a:normAutofit/>
          </a:bodyPr>
          <a:lstStyle/>
          <a:p>
            <a:pPr algn="ctr"/>
            <a:br>
              <a:rPr lang="en-GB" sz="2200" dirty="0"/>
            </a:br>
            <a:r>
              <a:rPr lang="en-GB" sz="2200" b="1" dirty="0">
                <a:solidFill>
                  <a:schemeClr val="bg1"/>
                </a:solidFill>
              </a:rPr>
              <a:t>BLMK - Effective Hypertension Management in Primary Care</a:t>
            </a:r>
            <a:br>
              <a:rPr lang="en-GB" sz="2200" b="1" dirty="0">
                <a:solidFill>
                  <a:schemeClr val="bg1"/>
                </a:solidFill>
              </a:rPr>
            </a:br>
            <a:br>
              <a:rPr lang="en-GB" sz="2200" b="1" dirty="0">
                <a:solidFill>
                  <a:schemeClr val="bg1"/>
                </a:solidFill>
              </a:rPr>
            </a:br>
            <a:r>
              <a:rPr lang="en-GB" sz="2200" b="1" dirty="0">
                <a:solidFill>
                  <a:schemeClr val="bg1"/>
                </a:solidFill>
              </a:rPr>
              <a:t>Conclusion</a:t>
            </a:r>
            <a:br>
              <a:rPr lang="en-GB" sz="2200" dirty="0"/>
            </a:br>
            <a:endParaRPr lang="en-GB" sz="2200" dirty="0"/>
          </a:p>
        </p:txBody>
      </p:sp>
      <p:sp>
        <p:nvSpPr>
          <p:cNvPr id="11" name="Rectangle 10">
            <a:extLst>
              <a:ext uri="{FF2B5EF4-FFF2-40B4-BE49-F238E27FC236}">
                <a16:creationId xmlns:a16="http://schemas.microsoft.com/office/drawing/2014/main" id="{BA3D150B-ADB5-401D-8304-C7845A1095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68743"/>
            <a:ext cx="4310288"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E2841"/>
              </a:solidFill>
              <a:effectLst/>
              <a:uLnTx/>
              <a:uFillTx/>
              <a:latin typeface="Aptos" panose="02110004020202020204"/>
              <a:ea typeface="+mn-ea"/>
              <a:cs typeface="+mn-cs"/>
            </a:endParaRPr>
          </a:p>
        </p:txBody>
      </p:sp>
      <p:sp>
        <p:nvSpPr>
          <p:cNvPr id="3" name="Content Placeholder 2">
            <a:extLst>
              <a:ext uri="{FF2B5EF4-FFF2-40B4-BE49-F238E27FC236}">
                <a16:creationId xmlns:a16="http://schemas.microsoft.com/office/drawing/2014/main" id="{637F4D54-924F-B5AE-6328-A49A8B0BD69E}"/>
              </a:ext>
            </a:extLst>
          </p:cNvPr>
          <p:cNvSpPr>
            <a:spLocks noGrp="1"/>
          </p:cNvSpPr>
          <p:nvPr>
            <p:ph idx="1"/>
          </p:nvPr>
        </p:nvSpPr>
        <p:spPr>
          <a:xfrm>
            <a:off x="217575" y="3139440"/>
            <a:ext cx="3738624" cy="3545840"/>
          </a:xfrm>
        </p:spPr>
        <p:txBody>
          <a:bodyPr anchor="ctr">
            <a:noAutofit/>
          </a:bodyPr>
          <a:lstStyle/>
          <a:p>
            <a:pPr marL="0" indent="0">
              <a:buNone/>
            </a:pPr>
            <a:r>
              <a:rPr lang="en-GB" sz="1400" dirty="0">
                <a:latin typeface="Calibri Light" panose="020F0302020204030204" pitchFamily="34" charset="0"/>
                <a:ea typeface="Calibri Light" panose="020F0302020204030204" pitchFamily="34" charset="0"/>
                <a:cs typeface="Calibri Light" panose="020F0302020204030204" pitchFamily="34" charset="0"/>
              </a:rPr>
              <a:t>Effective hypertension management requires a comprehensive approach involving accurate identification, data collection, treatment optimisation, and follow-up. </a:t>
            </a:r>
          </a:p>
          <a:p>
            <a:pPr marL="0" indent="0">
              <a:buNone/>
            </a:pPr>
            <a:r>
              <a:rPr lang="en-GB" sz="1400" dirty="0">
                <a:latin typeface="Calibri Light" panose="020F0302020204030204" pitchFamily="34" charset="0"/>
                <a:ea typeface="Calibri Light" panose="020F0302020204030204" pitchFamily="34" charset="0"/>
                <a:cs typeface="Calibri Light" panose="020F0302020204030204" pitchFamily="34" charset="0"/>
              </a:rPr>
              <a:t>By using the BLMK protocol, practices can ensure faster, more consistent BP control while reducing unnecessary visits and treatment changes.</a:t>
            </a:r>
          </a:p>
          <a:p>
            <a:pPr marL="0" indent="0">
              <a:buNone/>
            </a:pPr>
            <a:r>
              <a:rPr lang="en-GB" sz="1400" dirty="0">
                <a:latin typeface="Calibri Light" panose="020F0302020204030204" pitchFamily="34" charset="0"/>
                <a:ea typeface="Calibri Light" panose="020F0302020204030204" pitchFamily="34" charset="0"/>
                <a:cs typeface="Calibri Light" panose="020F0302020204030204" pitchFamily="34" charset="0"/>
              </a:rPr>
              <a:t> Incorporating both digital and traditional methods maximizes patient engagement and supports all patients in managing their hypertension effectively. </a:t>
            </a:r>
          </a:p>
          <a:p>
            <a:pPr marL="0" indent="0">
              <a:buNone/>
            </a:pPr>
            <a:r>
              <a:rPr lang="en-GB" sz="1400" dirty="0">
                <a:latin typeface="Calibri Light" panose="020F0302020204030204" pitchFamily="34" charset="0"/>
                <a:ea typeface="Calibri Light" panose="020F0302020204030204" pitchFamily="34" charset="0"/>
                <a:cs typeface="Calibri Light" panose="020F0302020204030204" pitchFamily="34" charset="0"/>
              </a:rPr>
              <a:t>With a clear protocol and team-based approach, practices can deliver safe, efficient, and high-quality care, improving long-term outcomes for hypertensive patients.</a:t>
            </a:r>
          </a:p>
        </p:txBody>
      </p:sp>
      <p:sp>
        <p:nvSpPr>
          <p:cNvPr id="13" name="Rectangle 12">
            <a:extLst>
              <a:ext uri="{FF2B5EF4-FFF2-40B4-BE49-F238E27FC236}">
                <a16:creationId xmlns:a16="http://schemas.microsoft.com/office/drawing/2014/main" id="{ACD3AB31-A71C-4414-BA05-CF667CBA3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5909" y="3396995"/>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E2841"/>
              </a:solidFill>
              <a:effectLst/>
              <a:uLnTx/>
              <a:uFillTx/>
              <a:latin typeface="Aptos" panose="02110004020202020204"/>
              <a:ea typeface="+mn-ea"/>
              <a:cs typeface="+mn-cs"/>
            </a:endParaRPr>
          </a:p>
        </p:txBody>
      </p:sp>
      <p:pic>
        <p:nvPicPr>
          <p:cNvPr id="4" name="Picture 3">
            <a:extLst>
              <a:ext uri="{FF2B5EF4-FFF2-40B4-BE49-F238E27FC236}">
                <a16:creationId xmlns:a16="http://schemas.microsoft.com/office/drawing/2014/main" id="{091761EE-A024-A2D6-33B9-2A95DC489A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32995" y="141714"/>
            <a:ext cx="1965325" cy="1010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E680AFD7-EBE7-1CFB-CB8C-3489544C9D29}"/>
              </a:ext>
            </a:extLst>
          </p:cNvPr>
          <p:cNvPicPr>
            <a:picLocks noChangeAspect="1"/>
          </p:cNvPicPr>
          <p:nvPr/>
        </p:nvPicPr>
        <p:blipFill>
          <a:blip r:embed="rId3"/>
          <a:stretch>
            <a:fillRect/>
          </a:stretch>
        </p:blipFill>
        <p:spPr>
          <a:xfrm>
            <a:off x="4459296" y="1151915"/>
            <a:ext cx="7760135" cy="5171484"/>
          </a:xfrm>
          <a:prstGeom prst="rect">
            <a:avLst/>
          </a:prstGeom>
        </p:spPr>
      </p:pic>
    </p:spTree>
    <p:extLst>
      <p:ext uri="{BB962C8B-B14F-4D97-AF65-F5344CB8AC3E}">
        <p14:creationId xmlns:p14="http://schemas.microsoft.com/office/powerpoint/2010/main" val="1749690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40E93D9-F13F-4097-A159-E0A6CEBA8F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4B3F1FEE-9FF4-6138-87E5-58F4787A7BB2}"/>
              </a:ext>
            </a:extLst>
          </p:cNvPr>
          <p:cNvSpPr>
            <a:spLocks noGrp="1"/>
          </p:cNvSpPr>
          <p:nvPr>
            <p:ph type="title"/>
          </p:nvPr>
        </p:nvSpPr>
        <p:spPr>
          <a:xfrm>
            <a:off x="0" y="0"/>
            <a:ext cx="4252906" cy="2768742"/>
          </a:xfrm>
          <a:solidFill>
            <a:schemeClr val="accent1">
              <a:lumMod val="75000"/>
            </a:schemeClr>
          </a:solidFill>
        </p:spPr>
        <p:txBody>
          <a:bodyPr>
            <a:normAutofit/>
          </a:bodyPr>
          <a:lstStyle/>
          <a:p>
            <a:pPr algn="ctr"/>
            <a:br>
              <a:rPr lang="en-GB" sz="2200" dirty="0"/>
            </a:br>
            <a:r>
              <a:rPr lang="en-GB" sz="2200" b="1" dirty="0">
                <a:solidFill>
                  <a:schemeClr val="bg1"/>
                </a:solidFill>
              </a:rPr>
              <a:t>BLMK - Effective Hypertension Management in Primary Care</a:t>
            </a:r>
            <a:br>
              <a:rPr lang="en-GB" sz="2200" b="1" dirty="0">
                <a:solidFill>
                  <a:schemeClr val="bg1"/>
                </a:solidFill>
              </a:rPr>
            </a:br>
            <a:br>
              <a:rPr lang="en-GB" sz="2200" b="1" dirty="0">
                <a:solidFill>
                  <a:schemeClr val="bg1"/>
                </a:solidFill>
              </a:rPr>
            </a:br>
            <a:r>
              <a:rPr lang="en-GB" sz="2200" b="1" dirty="0">
                <a:solidFill>
                  <a:schemeClr val="bg1"/>
                </a:solidFill>
              </a:rPr>
              <a:t>Rational</a:t>
            </a:r>
            <a:br>
              <a:rPr lang="en-GB" sz="2200" dirty="0"/>
            </a:br>
            <a:endParaRPr lang="en-GB" sz="2200" dirty="0"/>
          </a:p>
        </p:txBody>
      </p:sp>
      <p:sp>
        <p:nvSpPr>
          <p:cNvPr id="11" name="Rectangle 10">
            <a:extLst>
              <a:ext uri="{FF2B5EF4-FFF2-40B4-BE49-F238E27FC236}">
                <a16:creationId xmlns:a16="http://schemas.microsoft.com/office/drawing/2014/main" id="{BA3D150B-ADB5-401D-8304-C7845A1095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68743"/>
            <a:ext cx="4310288"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 name="Content Placeholder 2">
            <a:extLst>
              <a:ext uri="{FF2B5EF4-FFF2-40B4-BE49-F238E27FC236}">
                <a16:creationId xmlns:a16="http://schemas.microsoft.com/office/drawing/2014/main" id="{637F4D54-924F-B5AE-6328-A49A8B0BD69E}"/>
              </a:ext>
            </a:extLst>
          </p:cNvPr>
          <p:cNvSpPr>
            <a:spLocks noGrp="1"/>
          </p:cNvSpPr>
          <p:nvPr>
            <p:ph idx="1"/>
          </p:nvPr>
        </p:nvSpPr>
        <p:spPr>
          <a:xfrm>
            <a:off x="4985768" y="1019175"/>
            <a:ext cx="5910832" cy="5560647"/>
          </a:xfrm>
        </p:spPr>
        <p:txBody>
          <a:bodyPr anchor="ctr">
            <a:noAutofit/>
          </a:bodyPr>
          <a:lstStyle/>
          <a:p>
            <a:pPr marL="0" indent="0" algn="just">
              <a:buNone/>
            </a:pPr>
            <a:r>
              <a:rPr lang="en-GB" sz="1200" dirty="0">
                <a:latin typeface="Calibri Light" panose="020F0302020204030204" pitchFamily="34" charset="0"/>
                <a:ea typeface="Calibri Light" panose="020F0302020204030204" pitchFamily="34" charset="0"/>
                <a:cs typeface="Calibri Light" panose="020F0302020204030204" pitchFamily="34" charset="0"/>
              </a:rPr>
              <a:t>Controlling hypertension is a key aspect of preventing serious cardiovascular diseases such as heart attack and strokes as well as kidney failure and Dementia. Proper management of high blood pressure (BP) can significantly reduce the risk of these life-threatening conditions, making it essential to ensure that all people with hypertension are appropriately identified and treated to their target BP.</a:t>
            </a:r>
          </a:p>
          <a:p>
            <a:pPr marL="0" indent="0" algn="just">
              <a:buNone/>
            </a:pPr>
            <a:r>
              <a:rPr lang="en-GB" sz="1200" dirty="0">
                <a:latin typeface="Calibri Light" panose="020F0302020204030204" pitchFamily="34" charset="0"/>
                <a:ea typeface="Calibri Light" panose="020F0302020204030204" pitchFamily="34" charset="0"/>
                <a:cs typeface="Calibri Light" panose="020F0302020204030204" pitchFamily="34" charset="0"/>
              </a:rPr>
              <a:t>To improve patient safety and outcomes, it is essential for practices to take four key actions: </a:t>
            </a:r>
          </a:p>
          <a:p>
            <a:pPr marL="0" indent="0">
              <a:buNone/>
            </a:pPr>
            <a:r>
              <a:rPr lang="en-GB" sz="1200" dirty="0">
                <a:latin typeface="Calibri Light" panose="020F0302020204030204" pitchFamily="34" charset="0"/>
                <a:ea typeface="Calibri Light" panose="020F0302020204030204" pitchFamily="34" charset="0"/>
                <a:cs typeface="Calibri Light" panose="020F0302020204030204" pitchFamily="34" charset="0"/>
              </a:rPr>
              <a:t>1. Case Finding</a:t>
            </a:r>
          </a:p>
          <a:p>
            <a:pPr marL="0" indent="0">
              <a:buNone/>
            </a:pPr>
            <a:r>
              <a:rPr lang="en-GB" sz="1200" dirty="0">
                <a:latin typeface="Calibri Light" panose="020F0302020204030204" pitchFamily="34" charset="0"/>
                <a:ea typeface="Calibri Light" panose="020F0302020204030204" pitchFamily="34" charset="0"/>
                <a:cs typeface="Calibri Light" panose="020F0302020204030204" pitchFamily="34" charset="0"/>
              </a:rPr>
              <a:t>2. Data Collection</a:t>
            </a:r>
          </a:p>
          <a:p>
            <a:pPr marL="0" indent="0">
              <a:buNone/>
            </a:pPr>
            <a:r>
              <a:rPr lang="en-GB" sz="1200" dirty="0">
                <a:latin typeface="Calibri Light" panose="020F0302020204030204" pitchFamily="34" charset="0"/>
                <a:ea typeface="Calibri Light" panose="020F0302020204030204" pitchFamily="34" charset="0"/>
                <a:cs typeface="Calibri Light" panose="020F0302020204030204" pitchFamily="34" charset="0"/>
              </a:rPr>
              <a:t>3. Optimise </a:t>
            </a:r>
          </a:p>
          <a:p>
            <a:pPr marL="0" indent="0">
              <a:buNone/>
            </a:pPr>
            <a:r>
              <a:rPr lang="en-GB" sz="1200" dirty="0">
                <a:latin typeface="Calibri Light" panose="020F0302020204030204" pitchFamily="34" charset="0"/>
                <a:ea typeface="Calibri Light" panose="020F0302020204030204" pitchFamily="34" charset="0"/>
                <a:cs typeface="Calibri Light" panose="020F0302020204030204" pitchFamily="34" charset="0"/>
              </a:rPr>
              <a:t>4. Follow Up</a:t>
            </a:r>
          </a:p>
          <a:p>
            <a:pPr marL="0" indent="0" algn="just">
              <a:buNone/>
            </a:pPr>
            <a:r>
              <a:rPr lang="en-GB" sz="1200" dirty="0">
                <a:latin typeface="Calibri Light" panose="020F0302020204030204" pitchFamily="34" charset="0"/>
                <a:ea typeface="Calibri Light" panose="020F0302020204030204" pitchFamily="34" charset="0"/>
                <a:cs typeface="Calibri Light" panose="020F0302020204030204" pitchFamily="34" charset="0"/>
              </a:rPr>
              <a:t>These actions will not only help manage hypertension more effectively but also ensure that practices are able to claim appropriate remuneration under frameworks such as the Quality and Outcomes Framework (QOF), BLMK Primary care Framework (PCF) and the BLMK  Prescribing Incentive Scheme (PIS).</a:t>
            </a:r>
          </a:p>
          <a:p>
            <a:pPr marL="0" indent="0" algn="just">
              <a:buNone/>
            </a:pPr>
            <a:r>
              <a:rPr lang="en-GB" sz="1200" dirty="0">
                <a:latin typeface="Calibri Light" panose="020F0302020204030204" pitchFamily="34" charset="0"/>
                <a:ea typeface="Calibri Light" panose="020F0302020204030204" pitchFamily="34" charset="0"/>
                <a:cs typeface="Calibri Light" panose="020F0302020204030204" pitchFamily="34" charset="0"/>
              </a:rPr>
              <a:t>This pack provides a comprehensive guide to identifying and managing people with hypertensive using SystmOne Clinical Reporting. It highlights a series of centrally published searches designed to help you quickly find people prescribed antihypertensive medications without diagnosis and suboptimal BP management to ensure they are receiving appropriate, up-to-date care. These searches support efficient case finding, accurate data collection, and effective follow-up.</a:t>
            </a:r>
          </a:p>
          <a:p>
            <a:pPr marL="0" indent="0" algn="just">
              <a:buNone/>
            </a:pPr>
            <a:r>
              <a:rPr lang="en-GB" sz="1200" dirty="0">
                <a:latin typeface="Calibri Light" panose="020F0302020204030204" pitchFamily="34" charset="0"/>
                <a:ea typeface="Calibri Light" panose="020F0302020204030204" pitchFamily="34" charset="0"/>
                <a:cs typeface="Calibri Light" panose="020F0302020204030204" pitchFamily="34" charset="0"/>
              </a:rPr>
              <a:t>The process is divided into four key areas : Case Finding, Data Collection, Medication Optimisation, and Follow-Up, with targeted searches to support each stage. A user-friendly guide is also included, offering step-by-step instructions to help practices make the most of these tools and streamline hypertension management from initial identification through to ongoing care.</a:t>
            </a:r>
          </a:p>
          <a:p>
            <a:pPr marL="0" indent="0" algn="just">
              <a:buNone/>
            </a:pPr>
            <a:r>
              <a:rPr lang="en-GB" sz="1200" dirty="0">
                <a:latin typeface="Calibri Light" panose="020F0302020204030204" pitchFamily="34" charset="0"/>
                <a:ea typeface="Calibri Light" panose="020F0302020204030204" pitchFamily="34" charset="0"/>
                <a:cs typeface="Calibri Light" panose="020F0302020204030204" pitchFamily="34" charset="0"/>
              </a:rPr>
              <a:t>Additionally, the pack contains a dedicated section with hypertension resources and guidance on the sick day rules.</a:t>
            </a:r>
          </a:p>
        </p:txBody>
      </p:sp>
      <p:sp>
        <p:nvSpPr>
          <p:cNvPr id="13" name="Rectangle 12">
            <a:extLst>
              <a:ext uri="{FF2B5EF4-FFF2-40B4-BE49-F238E27FC236}">
                <a16:creationId xmlns:a16="http://schemas.microsoft.com/office/drawing/2014/main" id="{ACD3AB31-A71C-4414-BA05-CF667CBA3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5909" y="3396995"/>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pic>
        <p:nvPicPr>
          <p:cNvPr id="4" name="Picture 3">
            <a:extLst>
              <a:ext uri="{FF2B5EF4-FFF2-40B4-BE49-F238E27FC236}">
                <a16:creationId xmlns:a16="http://schemas.microsoft.com/office/drawing/2014/main" id="{091761EE-A024-A2D6-33B9-2A95DC489A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32995" y="8974"/>
            <a:ext cx="1965325" cy="1010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E680AFD7-EBE7-1CFB-CB8C-3489544C9D29}"/>
              </a:ext>
            </a:extLst>
          </p:cNvPr>
          <p:cNvPicPr>
            <a:picLocks noChangeAspect="1"/>
          </p:cNvPicPr>
          <p:nvPr/>
        </p:nvPicPr>
        <p:blipFill>
          <a:blip r:embed="rId3"/>
          <a:stretch>
            <a:fillRect/>
          </a:stretch>
        </p:blipFill>
        <p:spPr>
          <a:xfrm>
            <a:off x="-492349" y="3131455"/>
            <a:ext cx="5143690" cy="3427841"/>
          </a:xfrm>
          <a:prstGeom prst="rect">
            <a:avLst/>
          </a:prstGeom>
        </p:spPr>
      </p:pic>
    </p:spTree>
    <p:extLst>
      <p:ext uri="{BB962C8B-B14F-4D97-AF65-F5344CB8AC3E}">
        <p14:creationId xmlns:p14="http://schemas.microsoft.com/office/powerpoint/2010/main" val="3740272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owchart: Alternate Process 9">
            <a:extLst>
              <a:ext uri="{FF2B5EF4-FFF2-40B4-BE49-F238E27FC236}">
                <a16:creationId xmlns:a16="http://schemas.microsoft.com/office/drawing/2014/main" id="{A1BF62DC-E597-9D2E-62AA-A29B02AD045D}"/>
              </a:ext>
            </a:extLst>
          </p:cNvPr>
          <p:cNvSpPr/>
          <p:nvPr/>
        </p:nvSpPr>
        <p:spPr>
          <a:xfrm>
            <a:off x="1311564" y="4704706"/>
            <a:ext cx="4460586" cy="1847850"/>
          </a:xfrm>
          <a:prstGeom prst="flowChartAlternate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1" name="Flowchart: Alternate Process 10">
            <a:extLst>
              <a:ext uri="{FF2B5EF4-FFF2-40B4-BE49-F238E27FC236}">
                <a16:creationId xmlns:a16="http://schemas.microsoft.com/office/drawing/2014/main" id="{4C4C7F46-76CB-F449-E110-5965176A51C3}"/>
              </a:ext>
            </a:extLst>
          </p:cNvPr>
          <p:cNvSpPr/>
          <p:nvPr/>
        </p:nvSpPr>
        <p:spPr>
          <a:xfrm>
            <a:off x="6424756" y="4704706"/>
            <a:ext cx="4455677" cy="1847850"/>
          </a:xfrm>
          <a:prstGeom prst="flowChartAlternate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8" name="Flowchart: Alternate Process 7">
            <a:extLst>
              <a:ext uri="{FF2B5EF4-FFF2-40B4-BE49-F238E27FC236}">
                <a16:creationId xmlns:a16="http://schemas.microsoft.com/office/drawing/2014/main" id="{7BC538E7-D569-70BD-ACB4-CA29578A2A77}"/>
              </a:ext>
            </a:extLst>
          </p:cNvPr>
          <p:cNvSpPr/>
          <p:nvPr/>
        </p:nvSpPr>
        <p:spPr>
          <a:xfrm>
            <a:off x="6419849" y="2298123"/>
            <a:ext cx="4460585" cy="1847850"/>
          </a:xfrm>
          <a:prstGeom prst="flowChartAlternate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7" name="Flowchart: Alternate Process 6">
            <a:extLst>
              <a:ext uri="{FF2B5EF4-FFF2-40B4-BE49-F238E27FC236}">
                <a16:creationId xmlns:a16="http://schemas.microsoft.com/office/drawing/2014/main" id="{358AEB1F-FFAC-8D85-85BA-6E4F8BDB9A31}"/>
              </a:ext>
            </a:extLst>
          </p:cNvPr>
          <p:cNvSpPr/>
          <p:nvPr/>
        </p:nvSpPr>
        <p:spPr>
          <a:xfrm>
            <a:off x="1311564" y="2319771"/>
            <a:ext cx="4460586" cy="1847850"/>
          </a:xfrm>
          <a:prstGeom prst="flowChartAlternate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4" name="TextBox 3">
            <a:extLst>
              <a:ext uri="{FF2B5EF4-FFF2-40B4-BE49-F238E27FC236}">
                <a16:creationId xmlns:a16="http://schemas.microsoft.com/office/drawing/2014/main" id="{80575B5F-4541-0B8C-F735-AC097C3E1429}"/>
              </a:ext>
            </a:extLst>
          </p:cNvPr>
          <p:cNvSpPr txBox="1"/>
          <p:nvPr/>
        </p:nvSpPr>
        <p:spPr>
          <a:xfrm>
            <a:off x="733697" y="536133"/>
            <a:ext cx="10724605" cy="1384995"/>
          </a:xfrm>
          <a:prstGeom prst="rect">
            <a:avLst/>
          </a:prstGeom>
          <a:noFill/>
        </p:spPr>
        <p:txBody>
          <a:bodyPr wrap="square" rtlCol="0">
            <a:spAutoFit/>
          </a:bodyPr>
          <a:lstStyle/>
          <a:p>
            <a:pPr algn="ctr"/>
            <a:r>
              <a:rPr lang="en-GB" sz="2400" b="1" dirty="0">
                <a:latin typeface="Calibri Light" panose="020F0302020204030204" pitchFamily="34" charset="0"/>
                <a:ea typeface="Calibri Light" panose="020F0302020204030204" pitchFamily="34" charset="0"/>
                <a:cs typeface="Calibri Light" panose="020F0302020204030204" pitchFamily="34" charset="0"/>
              </a:rPr>
              <a:t>BLMK - Effective Hypertension Management in Primary Care</a:t>
            </a:r>
          </a:p>
          <a:p>
            <a:pPr algn="ctr"/>
            <a:endParaRPr lang="en-GB" sz="2400" b="1" dirty="0">
              <a:latin typeface="Calibri Light" panose="020F0302020204030204" pitchFamily="34" charset="0"/>
              <a:ea typeface="Calibri Light" panose="020F0302020204030204" pitchFamily="34" charset="0"/>
              <a:cs typeface="Calibri Light" panose="020F0302020204030204" pitchFamily="34" charset="0"/>
            </a:endParaRPr>
          </a:p>
          <a:p>
            <a:pPr algn="ctr"/>
            <a:r>
              <a:rPr lang="en-GB" sz="1200" dirty="0">
                <a:latin typeface="Calibri Light" panose="020F0302020204030204" pitchFamily="34" charset="0"/>
                <a:ea typeface="Calibri Light" panose="020F0302020204030204" pitchFamily="34" charset="0"/>
                <a:cs typeface="Calibri Light" panose="020F0302020204030204" pitchFamily="34" charset="0"/>
              </a:rPr>
              <a:t>Controlling hypertension is a critical aspect of preventing heart attacks, strokes, kidney failure and dementia. Management of high blood pressure (BP) to target BP can significantly reduce the risk of these life-threatening conditions, making it essential to ensure that all people with hypertension are appropriately identified and treated. </a:t>
            </a:r>
          </a:p>
          <a:p>
            <a:pPr algn="ctr"/>
            <a:r>
              <a:rPr lang="en-GB" sz="1200" b="1" dirty="0">
                <a:latin typeface="Calibri Light" panose="020F0302020204030204" pitchFamily="34" charset="0"/>
                <a:ea typeface="Calibri Light" panose="020F0302020204030204" pitchFamily="34" charset="0"/>
                <a:cs typeface="Calibri Light" panose="020F0302020204030204" pitchFamily="34" charset="0"/>
              </a:rPr>
              <a:t>To improve patient safety and outcomes, it is essential for practices to take 4 key actions</a:t>
            </a:r>
          </a:p>
        </p:txBody>
      </p:sp>
      <p:sp>
        <p:nvSpPr>
          <p:cNvPr id="13" name="TextBox 12">
            <a:extLst>
              <a:ext uri="{FF2B5EF4-FFF2-40B4-BE49-F238E27FC236}">
                <a16:creationId xmlns:a16="http://schemas.microsoft.com/office/drawing/2014/main" id="{9776A50B-5150-DF31-C889-7800E4E8E398}"/>
              </a:ext>
            </a:extLst>
          </p:cNvPr>
          <p:cNvSpPr txBox="1"/>
          <p:nvPr/>
        </p:nvSpPr>
        <p:spPr>
          <a:xfrm>
            <a:off x="1446793" y="2319771"/>
            <a:ext cx="2835564" cy="1569660"/>
          </a:xfrm>
          <a:prstGeom prst="rect">
            <a:avLst/>
          </a:prstGeom>
          <a:noFill/>
        </p:spPr>
        <p:txBody>
          <a:bodyPr wrap="square">
            <a:spAutoFit/>
          </a:bodyPr>
          <a:lstStyle/>
          <a:p>
            <a:pPr lvl="0"/>
            <a:r>
              <a:rPr lang="en-GB" sz="1200" dirty="0">
                <a:latin typeface="Calibri Light" panose="020F0302020204030204" pitchFamily="34" charset="0"/>
                <a:ea typeface="Calibri Light" panose="020F0302020204030204" pitchFamily="34" charset="0"/>
                <a:cs typeface="Calibri Light" panose="020F0302020204030204" pitchFamily="34" charset="0"/>
              </a:rPr>
              <a:t>A common issue in primary care is the failure to accurately identify and code people with hypertension, especially those who are already prescribed antihypertensive medications. This oversight can lead to missed opportunities for follow-up care, inadequate monitoring, and suboptimal treatment.</a:t>
            </a:r>
          </a:p>
        </p:txBody>
      </p:sp>
      <p:sp>
        <p:nvSpPr>
          <p:cNvPr id="14" name="TextBox 13">
            <a:extLst>
              <a:ext uri="{FF2B5EF4-FFF2-40B4-BE49-F238E27FC236}">
                <a16:creationId xmlns:a16="http://schemas.microsoft.com/office/drawing/2014/main" id="{2BE443AA-085E-7902-B5B3-59FA1BA38992}"/>
              </a:ext>
            </a:extLst>
          </p:cNvPr>
          <p:cNvSpPr txBox="1"/>
          <p:nvPr/>
        </p:nvSpPr>
        <p:spPr>
          <a:xfrm>
            <a:off x="1590144" y="4704706"/>
            <a:ext cx="2835564" cy="1754326"/>
          </a:xfrm>
          <a:prstGeom prst="rect">
            <a:avLst/>
          </a:prstGeom>
          <a:noFill/>
        </p:spPr>
        <p:txBody>
          <a:bodyPr wrap="square">
            <a:spAutoFit/>
          </a:bodyPr>
          <a:lstStyle/>
          <a:p>
            <a:pPr lvl="0"/>
            <a:r>
              <a:rPr lang="en-GB" sz="1200" dirty="0">
                <a:latin typeface="Calibri Light" panose="020F0302020204030204" pitchFamily="34" charset="0"/>
                <a:ea typeface="Calibri Light" panose="020F0302020204030204" pitchFamily="34" charset="0"/>
                <a:cs typeface="Calibri Light" panose="020F0302020204030204" pitchFamily="34" charset="0"/>
              </a:rPr>
              <a:t>Follow-up appointments help track progress and ensure that  blood pressure remains well-controlled. They provide an opportunity to provide education, monitor for medication side effects, optimise medications, offer support on lifestyle changes, and discuss any challenges patients may face in adhering to their treatment plan.</a:t>
            </a:r>
          </a:p>
        </p:txBody>
      </p:sp>
      <p:sp>
        <p:nvSpPr>
          <p:cNvPr id="16" name="TextBox 15">
            <a:extLst>
              <a:ext uri="{FF2B5EF4-FFF2-40B4-BE49-F238E27FC236}">
                <a16:creationId xmlns:a16="http://schemas.microsoft.com/office/drawing/2014/main" id="{5148A730-5C3C-46C3-B931-DCEB6D057E66}"/>
              </a:ext>
            </a:extLst>
          </p:cNvPr>
          <p:cNvSpPr txBox="1"/>
          <p:nvPr/>
        </p:nvSpPr>
        <p:spPr>
          <a:xfrm>
            <a:off x="8079118" y="2319771"/>
            <a:ext cx="2835564" cy="1754326"/>
          </a:xfrm>
          <a:prstGeom prst="rect">
            <a:avLst/>
          </a:prstGeom>
          <a:noFill/>
        </p:spPr>
        <p:txBody>
          <a:bodyPr wrap="square">
            <a:spAutoFit/>
          </a:bodyPr>
          <a:lstStyle/>
          <a:p>
            <a:pPr lvl="0"/>
            <a:r>
              <a:rPr lang="en-GB" sz="1200" dirty="0">
                <a:latin typeface="Calibri Light" panose="020F0302020204030204" pitchFamily="34" charset="0"/>
                <a:ea typeface="Calibri Light" panose="020F0302020204030204" pitchFamily="34" charset="0"/>
                <a:cs typeface="Calibri Light" panose="020F0302020204030204" pitchFamily="34" charset="0"/>
              </a:rPr>
              <a:t>Once people with hypertension are identified, obtain accurate, up-to-date BP readings. Regular monitoring is crucial to assess current BP control, medication effectiveness, and identify issues such as non-compliance.  Without these readings, clinicians cannot optimise medications or identify issues such as non-compliance or rising BP</a:t>
            </a:r>
          </a:p>
        </p:txBody>
      </p:sp>
      <p:sp>
        <p:nvSpPr>
          <p:cNvPr id="18" name="TextBox 17">
            <a:extLst>
              <a:ext uri="{FF2B5EF4-FFF2-40B4-BE49-F238E27FC236}">
                <a16:creationId xmlns:a16="http://schemas.microsoft.com/office/drawing/2014/main" id="{BBB6C211-2646-6C7F-3E84-424B0A91F347}"/>
              </a:ext>
            </a:extLst>
          </p:cNvPr>
          <p:cNvSpPr txBox="1"/>
          <p:nvPr/>
        </p:nvSpPr>
        <p:spPr>
          <a:xfrm>
            <a:off x="8079118" y="4798230"/>
            <a:ext cx="2835564" cy="1569660"/>
          </a:xfrm>
          <a:prstGeom prst="rect">
            <a:avLst/>
          </a:prstGeom>
          <a:noFill/>
        </p:spPr>
        <p:txBody>
          <a:bodyPr wrap="square">
            <a:spAutoFit/>
          </a:bodyPr>
          <a:lstStyle/>
          <a:p>
            <a:pPr lvl="0"/>
            <a:r>
              <a:rPr lang="en-GB" sz="1200" dirty="0">
                <a:latin typeface="Calibri Light" panose="020F0302020204030204" pitchFamily="34" charset="0"/>
                <a:ea typeface="Calibri Light" panose="020F0302020204030204" pitchFamily="34" charset="0"/>
                <a:cs typeface="Calibri Light" panose="020F0302020204030204" pitchFamily="34" charset="0"/>
              </a:rPr>
              <a:t>It is essential to optimise antihypertensive medication regimens to achieve optimal BP control. The East of England Hypertension Protocol is an evidence based simplified treatment pathway that minimise the risk of side effects, helping patients achieve optimal BP control with fewer medication changes and interventions.</a:t>
            </a:r>
          </a:p>
        </p:txBody>
      </p:sp>
      <p:pic>
        <p:nvPicPr>
          <p:cNvPr id="2" name="Picture 1">
            <a:extLst>
              <a:ext uri="{FF2B5EF4-FFF2-40B4-BE49-F238E27FC236}">
                <a16:creationId xmlns:a16="http://schemas.microsoft.com/office/drawing/2014/main" id="{091761EE-A024-A2D6-33B9-2A95DC489A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33012" y="114024"/>
            <a:ext cx="1965325" cy="1010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41BF16E9-C0FD-5476-622A-253E5938DC9F}"/>
              </a:ext>
            </a:extLst>
          </p:cNvPr>
          <p:cNvPicPr>
            <a:picLocks noChangeAspect="1"/>
          </p:cNvPicPr>
          <p:nvPr/>
        </p:nvPicPr>
        <p:blipFill>
          <a:blip r:embed="rId3"/>
          <a:stretch>
            <a:fillRect/>
          </a:stretch>
        </p:blipFill>
        <p:spPr>
          <a:xfrm>
            <a:off x="2910282" y="2289885"/>
            <a:ext cx="6371435" cy="4246031"/>
          </a:xfrm>
          <a:prstGeom prst="rect">
            <a:avLst/>
          </a:prstGeom>
        </p:spPr>
      </p:pic>
    </p:spTree>
    <p:extLst>
      <p:ext uri="{BB962C8B-B14F-4D97-AF65-F5344CB8AC3E}">
        <p14:creationId xmlns:p14="http://schemas.microsoft.com/office/powerpoint/2010/main" val="1581574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ADE16-E196-A9CE-90B2-22CEF89DC2B5}"/>
              </a:ext>
            </a:extLst>
          </p:cNvPr>
          <p:cNvSpPr>
            <a:spLocks noGrp="1"/>
          </p:cNvSpPr>
          <p:nvPr>
            <p:ph type="title"/>
          </p:nvPr>
        </p:nvSpPr>
        <p:spPr>
          <a:xfrm>
            <a:off x="442482" y="254590"/>
            <a:ext cx="10515600" cy="1325563"/>
          </a:xfrm>
        </p:spPr>
        <p:txBody>
          <a:bodyPr/>
          <a:lstStyle/>
          <a:p>
            <a:r>
              <a:rPr lang="en-GB" dirty="0"/>
              <a:t>Case Finding </a:t>
            </a:r>
          </a:p>
        </p:txBody>
      </p:sp>
      <p:sp>
        <p:nvSpPr>
          <p:cNvPr id="3" name="Content Placeholder 2">
            <a:extLst>
              <a:ext uri="{FF2B5EF4-FFF2-40B4-BE49-F238E27FC236}">
                <a16:creationId xmlns:a16="http://schemas.microsoft.com/office/drawing/2014/main" id="{CECE85B2-88CB-2DD4-386A-A841C4F65629}"/>
              </a:ext>
            </a:extLst>
          </p:cNvPr>
          <p:cNvSpPr>
            <a:spLocks noGrp="1"/>
          </p:cNvSpPr>
          <p:nvPr>
            <p:ph idx="1"/>
          </p:nvPr>
        </p:nvSpPr>
        <p:spPr>
          <a:xfrm>
            <a:off x="442482" y="1264790"/>
            <a:ext cx="4129518" cy="5231259"/>
          </a:xfrm>
        </p:spPr>
        <p:txBody>
          <a:bodyPr>
            <a:normAutofit fontScale="47500" lnSpcReduction="20000"/>
          </a:bodyPr>
          <a:lstStyle/>
          <a:p>
            <a:pPr marL="0" indent="0" algn="just">
              <a:lnSpc>
                <a:spcPct val="120000"/>
              </a:lnSpc>
              <a:spcBef>
                <a:spcPts val="1800"/>
              </a:spcBef>
              <a:buNone/>
            </a:pPr>
            <a:r>
              <a:rPr lang="en-GB" sz="2500" dirty="0">
                <a:latin typeface="Calibri Light" panose="020F0302020204030204" pitchFamily="34" charset="0"/>
                <a:ea typeface="Calibri Light" panose="020F0302020204030204" pitchFamily="34" charset="0"/>
                <a:cs typeface="Calibri Light" panose="020F0302020204030204" pitchFamily="34" charset="0"/>
              </a:rPr>
              <a:t>A common issue in primary care is the failure to accurately code people with hypertension, especially those who are already prescribed antihypertensive medications. This oversight can lead to missed opportunities for follow-up care, inadequate monitoring, and suboptimal treatment.</a:t>
            </a:r>
          </a:p>
          <a:p>
            <a:pPr marL="0" indent="0" algn="just">
              <a:lnSpc>
                <a:spcPct val="120000"/>
              </a:lnSpc>
              <a:spcBef>
                <a:spcPts val="1800"/>
              </a:spcBef>
              <a:buNone/>
            </a:pPr>
            <a:r>
              <a:rPr lang="en-GB" sz="2500" b="1" dirty="0">
                <a:latin typeface="Calibri Light" panose="020F0302020204030204" pitchFamily="34" charset="0"/>
                <a:ea typeface="Calibri Light" panose="020F0302020204030204" pitchFamily="34" charset="0"/>
                <a:cs typeface="Calibri Light" panose="020F0302020204030204" pitchFamily="34" charset="0"/>
              </a:rPr>
              <a:t>Why It Matters</a:t>
            </a:r>
            <a:r>
              <a:rPr lang="en-GB" sz="2500" dirty="0">
                <a:latin typeface="Calibri Light" panose="020F0302020204030204" pitchFamily="34" charset="0"/>
                <a:ea typeface="Calibri Light" panose="020F0302020204030204" pitchFamily="34" charset="0"/>
                <a:cs typeface="Calibri Light" panose="020F0302020204030204" pitchFamily="34" charset="0"/>
              </a:rPr>
              <a:t>: Case finding helps practices identify uncoded people on antihypertensives and add them to the hypertension register using custom SystmOne searches. Without accurate coding, these patients may miss out on important follow-up appointments and checks that are critical for optimising their treatment.</a:t>
            </a:r>
          </a:p>
          <a:p>
            <a:pPr marL="0" indent="0" algn="just">
              <a:lnSpc>
                <a:spcPct val="120000"/>
              </a:lnSpc>
              <a:spcBef>
                <a:spcPts val="1800"/>
              </a:spcBef>
              <a:buNone/>
            </a:pPr>
            <a:r>
              <a:rPr lang="en-GB" sz="2500" b="1" dirty="0">
                <a:latin typeface="Calibri Light" panose="020F0302020204030204" pitchFamily="34" charset="0"/>
                <a:ea typeface="Calibri Light" panose="020F0302020204030204" pitchFamily="34" charset="0"/>
                <a:cs typeface="Calibri Light" panose="020F0302020204030204" pitchFamily="34" charset="0"/>
              </a:rPr>
              <a:t>The Risk of Missing Patients</a:t>
            </a:r>
            <a:r>
              <a:rPr lang="en-GB" sz="2500" dirty="0">
                <a:latin typeface="Calibri Light" panose="020F0302020204030204" pitchFamily="34" charset="0"/>
                <a:ea typeface="Calibri Light" panose="020F0302020204030204" pitchFamily="34" charset="0"/>
                <a:cs typeface="Calibri Light" panose="020F0302020204030204" pitchFamily="34" charset="0"/>
              </a:rPr>
              <a:t>: Failure to identify and code people with hypertension can result in inadequate disease management, reduced quality of care and increased risk of complications.</a:t>
            </a:r>
          </a:p>
          <a:p>
            <a:pPr marL="0" indent="0" algn="just">
              <a:lnSpc>
                <a:spcPct val="120000"/>
              </a:lnSpc>
              <a:spcBef>
                <a:spcPts val="1800"/>
              </a:spcBef>
              <a:buNone/>
            </a:pPr>
            <a:r>
              <a:rPr lang="en-GB" sz="2500" b="1" dirty="0">
                <a:latin typeface="Calibri Light" panose="020F0302020204030204" pitchFamily="34" charset="0"/>
                <a:ea typeface="Calibri Light" panose="020F0302020204030204" pitchFamily="34" charset="0"/>
                <a:cs typeface="Calibri Light" panose="020F0302020204030204" pitchFamily="34" charset="0"/>
              </a:rPr>
              <a:t>Choosing the Right Clinicians</a:t>
            </a:r>
            <a:r>
              <a:rPr lang="en-GB" sz="2500" dirty="0">
                <a:latin typeface="Calibri Light" panose="020F0302020204030204" pitchFamily="34" charset="0"/>
                <a:ea typeface="Calibri Light" panose="020F0302020204030204" pitchFamily="34" charset="0"/>
                <a:cs typeface="Calibri Light" panose="020F0302020204030204" pitchFamily="34" charset="0"/>
              </a:rPr>
              <a:t>: It is important to select clinicians and team members who have a good understanding of hypertension management, are confident with SystmOne searches, and are meticulous with coding and documentation. Choosing the right people for this work ensures accuracy, consistency and promotes clinical ownership of the hypertension register.</a:t>
            </a:r>
          </a:p>
          <a:p>
            <a:endParaRPr lang="en-GB" dirty="0"/>
          </a:p>
        </p:txBody>
      </p:sp>
      <p:pic>
        <p:nvPicPr>
          <p:cNvPr id="4" name="Picture 3">
            <a:extLst>
              <a:ext uri="{FF2B5EF4-FFF2-40B4-BE49-F238E27FC236}">
                <a16:creationId xmlns:a16="http://schemas.microsoft.com/office/drawing/2014/main" id="{134A8F53-D6F2-2228-43DC-74C1DF95A864}"/>
              </a:ext>
            </a:extLst>
          </p:cNvPr>
          <p:cNvPicPr>
            <a:picLocks noChangeAspect="1"/>
          </p:cNvPicPr>
          <p:nvPr/>
        </p:nvPicPr>
        <p:blipFill>
          <a:blip r:embed="rId2"/>
          <a:stretch>
            <a:fillRect/>
          </a:stretch>
        </p:blipFill>
        <p:spPr>
          <a:xfrm>
            <a:off x="5439952" y="2274992"/>
            <a:ext cx="6309566" cy="1154008"/>
          </a:xfrm>
          <a:prstGeom prst="rect">
            <a:avLst/>
          </a:prstGeom>
        </p:spPr>
      </p:pic>
      <p:sp>
        <p:nvSpPr>
          <p:cNvPr id="5" name="TextBox 4">
            <a:extLst>
              <a:ext uri="{FF2B5EF4-FFF2-40B4-BE49-F238E27FC236}">
                <a16:creationId xmlns:a16="http://schemas.microsoft.com/office/drawing/2014/main" id="{23F68384-29A7-44E3-04FD-B3525523158D}"/>
              </a:ext>
            </a:extLst>
          </p:cNvPr>
          <p:cNvSpPr txBox="1"/>
          <p:nvPr/>
        </p:nvSpPr>
        <p:spPr>
          <a:xfrm>
            <a:off x="5334000" y="1264791"/>
            <a:ext cx="6415518" cy="5632311"/>
          </a:xfrm>
          <a:prstGeom prst="rect">
            <a:avLst/>
          </a:prstGeom>
          <a:noFill/>
        </p:spPr>
        <p:txBody>
          <a:bodyPr wrap="square" rtlCol="0">
            <a:spAutoFit/>
          </a:bodyPr>
          <a:lstStyle/>
          <a:p>
            <a:r>
              <a:rPr lang="en-GB" sz="1200" b="1" dirty="0">
                <a:latin typeface="Calibri Light" panose="020F0302020204030204" pitchFamily="34" charset="0"/>
                <a:ea typeface="Calibri Light" panose="020F0302020204030204" pitchFamily="34" charset="0"/>
                <a:cs typeface="Calibri Light" panose="020F0302020204030204" pitchFamily="34" charset="0"/>
              </a:rPr>
              <a:t>Using SystmOne Case Finding Searches and Clinical Audit to Drive Improvement</a:t>
            </a:r>
            <a:r>
              <a:rPr lang="en-GB" sz="1200" dirty="0">
                <a:latin typeface="Calibri Light" panose="020F0302020204030204" pitchFamily="34" charset="0"/>
                <a:ea typeface="Calibri Light" panose="020F0302020204030204" pitchFamily="34" charset="0"/>
                <a:cs typeface="Calibri Light" panose="020F0302020204030204" pitchFamily="34" charset="0"/>
              </a:rPr>
              <a:t>:</a:t>
            </a:r>
          </a:p>
          <a:p>
            <a:endParaRPr lang="en-GB" sz="1200" dirty="0">
              <a:latin typeface="Calibri Light" panose="020F0302020204030204" pitchFamily="34" charset="0"/>
              <a:ea typeface="Calibri Light" panose="020F0302020204030204" pitchFamily="34" charset="0"/>
              <a:cs typeface="Calibri Light" panose="020F0302020204030204" pitchFamily="34" charset="0"/>
            </a:endParaRPr>
          </a:p>
          <a:p>
            <a:pPr algn="just"/>
            <a:r>
              <a:rPr lang="en-GB" sz="1200" dirty="0">
                <a:latin typeface="Calibri Light" panose="020F0302020204030204" pitchFamily="34" charset="0"/>
                <a:ea typeface="Calibri Light" panose="020F0302020204030204" pitchFamily="34" charset="0"/>
                <a:cs typeface="Calibri Light" panose="020F0302020204030204" pitchFamily="34" charset="0"/>
              </a:rPr>
              <a:t>Case finding searches have been developed and published on </a:t>
            </a:r>
            <a:r>
              <a:rPr lang="en-GB" sz="1200" dirty="0" err="1">
                <a:latin typeface="Calibri Light" panose="020F0302020204030204" pitchFamily="34" charset="0"/>
                <a:ea typeface="Calibri Light" panose="020F0302020204030204" pitchFamily="34" charset="0"/>
                <a:cs typeface="Calibri Light" panose="020F0302020204030204" pitchFamily="34" charset="0"/>
              </a:rPr>
              <a:t>SystmONE</a:t>
            </a:r>
            <a:r>
              <a:rPr lang="en-GB" sz="1200" dirty="0">
                <a:latin typeface="Calibri Light" panose="020F0302020204030204" pitchFamily="34" charset="0"/>
                <a:ea typeface="Calibri Light" panose="020F0302020204030204" pitchFamily="34" charset="0"/>
                <a:cs typeface="Calibri Light" panose="020F0302020204030204" pitchFamily="34" charset="0"/>
              </a:rPr>
              <a:t> to identify people prescribed antihypertensive medications but without a SNOMED code for  hypertension CVD, CKD, heart failure, migraine or Raynaud’s.</a:t>
            </a:r>
          </a:p>
          <a:p>
            <a:pPr algn="just"/>
            <a:endParaRPr lang="en-GB" sz="1200" dirty="0">
              <a:latin typeface="Calibri Light" panose="020F0302020204030204" pitchFamily="34" charset="0"/>
              <a:ea typeface="Calibri Light" panose="020F0302020204030204" pitchFamily="34" charset="0"/>
              <a:cs typeface="Calibri Light" panose="020F0302020204030204" pitchFamily="34" charset="0"/>
            </a:endParaRPr>
          </a:p>
          <a:p>
            <a:pPr algn="just"/>
            <a:endParaRPr lang="en-GB" sz="1200" dirty="0">
              <a:latin typeface="Calibri Light" panose="020F0302020204030204" pitchFamily="34" charset="0"/>
              <a:ea typeface="Calibri Light" panose="020F0302020204030204" pitchFamily="34" charset="0"/>
              <a:cs typeface="Calibri Light" panose="020F0302020204030204" pitchFamily="34" charset="0"/>
            </a:endParaRPr>
          </a:p>
          <a:p>
            <a:pPr algn="just"/>
            <a:endParaRPr lang="en-GB" sz="1200" dirty="0">
              <a:latin typeface="Calibri Light" panose="020F0302020204030204" pitchFamily="34" charset="0"/>
              <a:ea typeface="Calibri Light" panose="020F0302020204030204" pitchFamily="34" charset="0"/>
              <a:cs typeface="Calibri Light" panose="020F0302020204030204" pitchFamily="34" charset="0"/>
            </a:endParaRPr>
          </a:p>
          <a:p>
            <a:pPr algn="just"/>
            <a:endParaRPr lang="en-GB" sz="1200" dirty="0">
              <a:latin typeface="Calibri Light" panose="020F0302020204030204" pitchFamily="34" charset="0"/>
              <a:ea typeface="Calibri Light" panose="020F0302020204030204" pitchFamily="34" charset="0"/>
              <a:cs typeface="Calibri Light" panose="020F0302020204030204" pitchFamily="34" charset="0"/>
            </a:endParaRPr>
          </a:p>
          <a:p>
            <a:pPr algn="just"/>
            <a:endParaRPr lang="en-GB" sz="1200" dirty="0">
              <a:latin typeface="Calibri Light" panose="020F0302020204030204" pitchFamily="34" charset="0"/>
              <a:ea typeface="Calibri Light" panose="020F0302020204030204" pitchFamily="34" charset="0"/>
              <a:cs typeface="Calibri Light" panose="020F0302020204030204" pitchFamily="34" charset="0"/>
            </a:endParaRPr>
          </a:p>
          <a:p>
            <a:pPr algn="just"/>
            <a:endParaRPr lang="en-GB" sz="1200" dirty="0">
              <a:latin typeface="Calibri Light" panose="020F0302020204030204" pitchFamily="34" charset="0"/>
              <a:ea typeface="Calibri Light" panose="020F0302020204030204" pitchFamily="34" charset="0"/>
              <a:cs typeface="Calibri Light" panose="020F0302020204030204" pitchFamily="34" charset="0"/>
            </a:endParaRPr>
          </a:p>
          <a:p>
            <a:pPr algn="just"/>
            <a:endParaRPr lang="en-GB" sz="1200" dirty="0">
              <a:latin typeface="Calibri Light" panose="020F0302020204030204" pitchFamily="34" charset="0"/>
              <a:ea typeface="Calibri Light" panose="020F0302020204030204" pitchFamily="34" charset="0"/>
              <a:cs typeface="Calibri Light" panose="020F0302020204030204" pitchFamily="34" charset="0"/>
            </a:endParaRPr>
          </a:p>
          <a:p>
            <a:pPr algn="just"/>
            <a:endParaRPr lang="en-GB" sz="1200" b="1" i="1" dirty="0">
              <a:latin typeface="Calibri Light" panose="020F0302020204030204" pitchFamily="34" charset="0"/>
              <a:ea typeface="Calibri Light" panose="020F0302020204030204" pitchFamily="34" charset="0"/>
              <a:cs typeface="Calibri Light" panose="020F0302020204030204" pitchFamily="34" charset="0"/>
            </a:endParaRPr>
          </a:p>
          <a:p>
            <a:pPr algn="just"/>
            <a:r>
              <a:rPr lang="en-GB" sz="1200" b="1" i="1" dirty="0">
                <a:latin typeface="Calibri Light" panose="020F0302020204030204" pitchFamily="34" charset="0"/>
                <a:ea typeface="Calibri Light" panose="020F0302020204030204" pitchFamily="34" charset="0"/>
                <a:cs typeface="Calibri Light" panose="020F0302020204030204" pitchFamily="34" charset="0"/>
              </a:rPr>
              <a:t>“Clinical audit in selected practices of people identified by the search identified that 50% did in fact have hypertension but were not coded. Of those identified with hypertension 68% had a last BP that was at their age-appropriate treatment target. With circa 12,000 people across BLMK identified in the case finding search 6,000 uncoded hypertensive patients in BLMK. This highlights the significant value of audit in identifying missed cases, improving register accuracy, and targeting clinical follow-up more effectively”.</a:t>
            </a:r>
          </a:p>
          <a:p>
            <a:endParaRPr lang="en-GB" sz="1200" dirty="0">
              <a:latin typeface="Calibri Light" panose="020F0302020204030204" pitchFamily="34" charset="0"/>
              <a:ea typeface="Calibri Light" panose="020F0302020204030204" pitchFamily="34" charset="0"/>
              <a:cs typeface="Calibri Light" panose="020F0302020204030204" pitchFamily="34" charset="0"/>
            </a:endParaRPr>
          </a:p>
          <a:p>
            <a:pPr algn="just"/>
            <a:r>
              <a:rPr lang="en-GB" sz="1200" dirty="0">
                <a:latin typeface="Calibri Light" panose="020F0302020204030204" pitchFamily="34" charset="0"/>
                <a:ea typeface="Calibri Light" panose="020F0302020204030204" pitchFamily="34" charset="0"/>
                <a:cs typeface="Calibri Light" panose="020F0302020204030204" pitchFamily="34" charset="0"/>
              </a:rPr>
              <a:t>An audit can be carried out using the case-finding searches we have developed, providing insight into how well patients are being identified and coded. This can highlight gaps in coding practices, identify patterns (such as which clinicians may need support), and serve as a valuable learning tool. By understanding who or why coding is being missed, practices can implement targeted training and system improvements to enhance the accuracy of their hypertension registers.</a:t>
            </a:r>
          </a:p>
          <a:p>
            <a:endParaRPr lang="en-GB" sz="1200" dirty="0">
              <a:latin typeface="Calibri Light" panose="020F0302020204030204" pitchFamily="34" charset="0"/>
              <a:ea typeface="Calibri Light" panose="020F0302020204030204" pitchFamily="34" charset="0"/>
              <a:cs typeface="Calibri Light" panose="020F0302020204030204" pitchFamily="34" charset="0"/>
            </a:endParaRPr>
          </a:p>
          <a:p>
            <a:endParaRPr lang="en-GB" sz="1200" dirty="0">
              <a:latin typeface="Calibri Light" panose="020F0302020204030204" pitchFamily="34" charset="0"/>
              <a:ea typeface="Calibri Light" panose="020F0302020204030204" pitchFamily="34" charset="0"/>
              <a:cs typeface="Calibri Light" panose="020F0302020204030204" pitchFamily="34" charset="0"/>
            </a:endParaRPr>
          </a:p>
          <a:p>
            <a:endParaRPr lang="en-GB" sz="1200" dirty="0">
              <a:latin typeface="Calibri Light" panose="020F0302020204030204" pitchFamily="34" charset="0"/>
              <a:ea typeface="Calibri Light" panose="020F0302020204030204" pitchFamily="34" charset="0"/>
              <a:cs typeface="Calibri Light" panose="020F0302020204030204" pitchFamily="34" charset="0"/>
            </a:endParaRPr>
          </a:p>
          <a:p>
            <a:endParaRPr lang="en-GB" sz="1200" dirty="0">
              <a:latin typeface="Calibri Light" panose="020F0302020204030204" pitchFamily="34" charset="0"/>
              <a:ea typeface="Calibri Light" panose="020F0302020204030204" pitchFamily="34" charset="0"/>
              <a:cs typeface="Calibri Light" panose="020F0302020204030204" pitchFamily="34" charset="0"/>
            </a:endParaRPr>
          </a:p>
          <a:p>
            <a:endParaRPr lang="en-GB" sz="1200" dirty="0"/>
          </a:p>
        </p:txBody>
      </p:sp>
      <p:pic>
        <p:nvPicPr>
          <p:cNvPr id="6" name="Picture 5">
            <a:extLst>
              <a:ext uri="{FF2B5EF4-FFF2-40B4-BE49-F238E27FC236}">
                <a16:creationId xmlns:a16="http://schemas.microsoft.com/office/drawing/2014/main" id="{091761EE-A024-A2D6-33B9-2A95DC489A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26675" y="254590"/>
            <a:ext cx="1965325" cy="1010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8790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966D5-8655-B6C0-8B2E-3F183A9A97F4}"/>
              </a:ext>
            </a:extLst>
          </p:cNvPr>
          <p:cNvSpPr>
            <a:spLocks noGrp="1"/>
          </p:cNvSpPr>
          <p:nvPr>
            <p:ph type="title"/>
          </p:nvPr>
        </p:nvSpPr>
        <p:spPr>
          <a:xfrm>
            <a:off x="482600" y="243205"/>
            <a:ext cx="10515600" cy="1325563"/>
          </a:xfrm>
        </p:spPr>
        <p:txBody>
          <a:bodyPr/>
          <a:lstStyle/>
          <a:p>
            <a:r>
              <a:rPr lang="en-GB" dirty="0"/>
              <a:t>Data Collection</a:t>
            </a:r>
          </a:p>
        </p:txBody>
      </p:sp>
      <p:sp>
        <p:nvSpPr>
          <p:cNvPr id="3" name="Content Placeholder 2">
            <a:extLst>
              <a:ext uri="{FF2B5EF4-FFF2-40B4-BE49-F238E27FC236}">
                <a16:creationId xmlns:a16="http://schemas.microsoft.com/office/drawing/2014/main" id="{B77F2C85-3DEF-3CBD-F465-E66E36DFA208}"/>
              </a:ext>
            </a:extLst>
          </p:cNvPr>
          <p:cNvSpPr>
            <a:spLocks noGrp="1"/>
          </p:cNvSpPr>
          <p:nvPr>
            <p:ph idx="1"/>
          </p:nvPr>
        </p:nvSpPr>
        <p:spPr>
          <a:xfrm>
            <a:off x="482600" y="1276008"/>
            <a:ext cx="5257800" cy="4819015"/>
          </a:xfrm>
        </p:spPr>
        <p:txBody>
          <a:bodyPr>
            <a:normAutofit fontScale="40000" lnSpcReduction="20000"/>
          </a:bodyPr>
          <a:lstStyle/>
          <a:p>
            <a:pPr marL="0" indent="0" algn="just">
              <a:lnSpc>
                <a:spcPct val="120000"/>
              </a:lnSpc>
              <a:buNone/>
            </a:pPr>
            <a:r>
              <a:rPr lang="en-GB" sz="3000" dirty="0">
                <a:latin typeface="Calibri Light" panose="020F0302020204030204" pitchFamily="34" charset="0"/>
                <a:ea typeface="Calibri Light" panose="020F0302020204030204" pitchFamily="34" charset="0"/>
                <a:cs typeface="Calibri Light" panose="020F0302020204030204" pitchFamily="34" charset="0"/>
              </a:rPr>
              <a:t>Once hypertensive patients are identified, obtain accurate, up-to-date BP readings. Regular monitoring is crucial to assess control, medication effectiveness, and identify issues like non-compliance or rising BP.</a:t>
            </a:r>
          </a:p>
          <a:p>
            <a:pPr marL="0" indent="0" algn="just">
              <a:lnSpc>
                <a:spcPct val="120000"/>
              </a:lnSpc>
              <a:buNone/>
            </a:pPr>
            <a:r>
              <a:rPr lang="en-GB" sz="3000" b="1" dirty="0">
                <a:latin typeface="Calibri Light" panose="020F0302020204030204" pitchFamily="34" charset="0"/>
                <a:ea typeface="Calibri Light" panose="020F0302020204030204" pitchFamily="34" charset="0"/>
                <a:cs typeface="Calibri Light" panose="020F0302020204030204" pitchFamily="34" charset="0"/>
              </a:rPr>
              <a:t>Why It Matters: </a:t>
            </a:r>
            <a:r>
              <a:rPr lang="en-GB" sz="3000" dirty="0">
                <a:latin typeface="Calibri Light" panose="020F0302020204030204" pitchFamily="34" charset="0"/>
                <a:ea typeface="Calibri Light" panose="020F0302020204030204" pitchFamily="34" charset="0"/>
                <a:cs typeface="Calibri Light" panose="020F0302020204030204" pitchFamily="34" charset="0"/>
              </a:rPr>
              <a:t>Regular BP readings help clinicians track a patient’s response to treatment and adjust the approach as needed. These readings provide vital data that informs treatment decisions and helps clinicians identify trends in a patient’s blood pressure over time.</a:t>
            </a:r>
          </a:p>
          <a:p>
            <a:pPr marL="0" indent="0" algn="just">
              <a:lnSpc>
                <a:spcPct val="120000"/>
              </a:lnSpc>
              <a:buNone/>
            </a:pPr>
            <a:r>
              <a:rPr lang="en-GB" sz="3000" b="1" dirty="0">
                <a:latin typeface="Calibri Light" panose="020F0302020204030204" pitchFamily="34" charset="0"/>
                <a:ea typeface="Calibri Light" panose="020F0302020204030204" pitchFamily="34" charset="0"/>
                <a:cs typeface="Calibri Light" panose="020F0302020204030204" pitchFamily="34" charset="0"/>
              </a:rPr>
              <a:t>The Role of Protocol and Teamwork</a:t>
            </a:r>
            <a:r>
              <a:rPr lang="en-GB" sz="3000" dirty="0">
                <a:latin typeface="Calibri Light" panose="020F0302020204030204" pitchFamily="34" charset="0"/>
                <a:ea typeface="Calibri Light" panose="020F0302020204030204" pitchFamily="34" charset="0"/>
                <a:cs typeface="Calibri Light" panose="020F0302020204030204" pitchFamily="34" charset="0"/>
              </a:rPr>
              <a:t>: Having a clear protocol in place ensures consistency across the practice and defines responsibilities. Trained non-clinical staff can support this work by collating and entering BP data, which is then reviewed by the appropriate clinicians for clinical decision-making. This team-based approach improves efficiency and ensures that clinicians can focus on assessment and treatment planning.</a:t>
            </a:r>
          </a:p>
          <a:p>
            <a:pPr marL="0" indent="0" algn="just">
              <a:lnSpc>
                <a:spcPct val="120000"/>
              </a:lnSpc>
              <a:buNone/>
            </a:pPr>
            <a:r>
              <a:rPr lang="en-GB" sz="3000" b="1" dirty="0">
                <a:latin typeface="Calibri Light" panose="020F0302020204030204" pitchFamily="34" charset="0"/>
                <a:ea typeface="Calibri Light" panose="020F0302020204030204" pitchFamily="34" charset="0"/>
                <a:cs typeface="Calibri Light" panose="020F0302020204030204" pitchFamily="34" charset="0"/>
              </a:rPr>
              <a:t>Leveraging Digital Technology</a:t>
            </a:r>
            <a:r>
              <a:rPr lang="en-GB" sz="3000" dirty="0">
                <a:latin typeface="Calibri Light" panose="020F0302020204030204" pitchFamily="34" charset="0"/>
                <a:ea typeface="Calibri Light" panose="020F0302020204030204" pitchFamily="34" charset="0"/>
                <a:cs typeface="Calibri Light" panose="020F0302020204030204" pitchFamily="34" charset="0"/>
              </a:rPr>
              <a:t>: Utilising digital tools, such as remote monitoring systems, text messaging services and home BP submissions, can streamline data collection, reduce workload, and increase patient engagement.  Ensuring that up-to-date readings are available without relying solely on in-person visits.</a:t>
            </a:r>
          </a:p>
          <a:p>
            <a:pPr marL="0" indent="0" algn="just">
              <a:lnSpc>
                <a:spcPct val="120000"/>
              </a:lnSpc>
              <a:buNone/>
            </a:pPr>
            <a:r>
              <a:rPr lang="en-GB" sz="3000" b="1" dirty="0">
                <a:latin typeface="Calibri Light" panose="020F0302020204030204" pitchFamily="34" charset="0"/>
                <a:ea typeface="Calibri Light" panose="020F0302020204030204" pitchFamily="34" charset="0"/>
                <a:cs typeface="Calibri Light" panose="020F0302020204030204" pitchFamily="34" charset="0"/>
              </a:rPr>
              <a:t>The Risk of Missing Patients</a:t>
            </a:r>
            <a:r>
              <a:rPr lang="en-GB" sz="3000" dirty="0">
                <a:latin typeface="Calibri Light" panose="020F0302020204030204" pitchFamily="34" charset="0"/>
                <a:ea typeface="Calibri Light" panose="020F0302020204030204" pitchFamily="34" charset="0"/>
                <a:cs typeface="Calibri Light" panose="020F0302020204030204" pitchFamily="34" charset="0"/>
              </a:rPr>
              <a:t>: Failing to obtain accurate BP readings annually puts patients at risk of undetected uncontrolled hypertension, leading to complications such as heart attacks or strokes. Without proper monitoring, clinicians cannot optimise treatment or adjust medications, ultimately compromising long-term health outcomes.</a:t>
            </a:r>
          </a:p>
          <a:p>
            <a:endParaRPr lang="en-GB" dirty="0"/>
          </a:p>
        </p:txBody>
      </p:sp>
      <p:sp>
        <p:nvSpPr>
          <p:cNvPr id="6" name="TextBox 5">
            <a:extLst>
              <a:ext uri="{FF2B5EF4-FFF2-40B4-BE49-F238E27FC236}">
                <a16:creationId xmlns:a16="http://schemas.microsoft.com/office/drawing/2014/main" id="{10A9D8FD-FC9F-3AB7-8AE8-091BE5F165B2}"/>
              </a:ext>
            </a:extLst>
          </p:cNvPr>
          <p:cNvSpPr txBox="1"/>
          <p:nvPr/>
        </p:nvSpPr>
        <p:spPr>
          <a:xfrm>
            <a:off x="6156158" y="2131925"/>
            <a:ext cx="5426015" cy="4293483"/>
          </a:xfrm>
          <a:prstGeom prst="rect">
            <a:avLst/>
          </a:prstGeom>
          <a:noFill/>
        </p:spPr>
        <p:txBody>
          <a:bodyPr wrap="square" rtlCol="0">
            <a:spAutoFit/>
          </a:bodyPr>
          <a:lstStyle/>
          <a:p>
            <a:r>
              <a:rPr lang="en-GB" sz="900" dirty="0"/>
              <a:t>Search 1 refers to patients who have hypertension and are under the age of 80 but have not had their blood pressure (BP) measured in the last 12 months. This group is then further divided into two categories for more specific management:</a:t>
            </a:r>
          </a:p>
          <a:p>
            <a:pPr marL="171450" indent="-171450">
              <a:buFont typeface="Arial" panose="020B0604020202020204" pitchFamily="34" charset="0"/>
              <a:buChar char="•"/>
            </a:pPr>
            <a:r>
              <a:rPr lang="en-GB" sz="900" dirty="0"/>
              <a:t>1a: These are patients who have not had their BP measured in the last 12 months, but the last recorded BP was within the target range (i.e., their blood pressure was well-controlled when it was last measured).</a:t>
            </a:r>
          </a:p>
          <a:p>
            <a:pPr marL="171450" indent="-171450">
              <a:buFont typeface="Arial" panose="020B0604020202020204" pitchFamily="34" charset="0"/>
              <a:buChar char="•"/>
            </a:pPr>
            <a:r>
              <a:rPr lang="en-GB" sz="900" dirty="0"/>
              <a:t>1b: These are patients who have not had their BP measured in the last 12 months, and the last recorded BP was not within the target range (i.e., their blood pressure was not controlled or was above the recommended levels when it was last measured).</a:t>
            </a:r>
          </a:p>
          <a:p>
            <a:pPr marL="171450" indent="-171450">
              <a:buFont typeface="Arial" panose="020B0604020202020204" pitchFamily="34" charset="0"/>
              <a:buChar char="•"/>
            </a:pPr>
            <a:endParaRPr lang="en-GB" sz="900" dirty="0"/>
          </a:p>
          <a:p>
            <a:endParaRPr lang="en-GB" sz="900" dirty="0"/>
          </a:p>
          <a:p>
            <a:endParaRPr lang="en-GB" sz="900" dirty="0"/>
          </a:p>
          <a:p>
            <a:endParaRPr lang="en-GB" sz="900" dirty="0"/>
          </a:p>
          <a:p>
            <a:endParaRPr lang="en-GB" sz="900" dirty="0"/>
          </a:p>
          <a:p>
            <a:endParaRPr lang="en-GB" sz="900" dirty="0"/>
          </a:p>
          <a:p>
            <a:endParaRPr lang="en-GB" sz="900" dirty="0"/>
          </a:p>
          <a:p>
            <a:endParaRPr lang="en-GB" sz="900" dirty="0"/>
          </a:p>
          <a:p>
            <a:endParaRPr lang="en-GB" sz="900" dirty="0"/>
          </a:p>
          <a:p>
            <a:endParaRPr lang="en-GB" sz="900" dirty="0"/>
          </a:p>
          <a:p>
            <a:r>
              <a:rPr lang="en-GB" sz="900" dirty="0"/>
              <a:t>Search 1 refers to patients who have hypertension and are over the age of 80 but have not had their blood pressure (BP) measured in the last 12 months. This group is then further divided into two categories for more specific management:</a:t>
            </a:r>
          </a:p>
          <a:p>
            <a:pPr marL="171450" indent="-171450">
              <a:buFont typeface="Arial" panose="020B0604020202020204" pitchFamily="34" charset="0"/>
              <a:buChar char="•"/>
            </a:pPr>
            <a:r>
              <a:rPr lang="en-GB" sz="900" dirty="0"/>
              <a:t>2a: These are patients who have not had their BP measured in the last 12 months, but the last recorded BP was within the target range (i.e., their blood pressure was well-controlled when it was last measured).</a:t>
            </a:r>
          </a:p>
          <a:p>
            <a:pPr marL="171450" indent="-171450">
              <a:buFont typeface="Arial" panose="020B0604020202020204" pitchFamily="34" charset="0"/>
              <a:buChar char="•"/>
            </a:pPr>
            <a:r>
              <a:rPr lang="en-GB" sz="900" dirty="0"/>
              <a:t>2b: These are patients who have not had their BP measured in the last 12 months, and the last recorded BP was not within the target range (i.e., their blood pressure was not controlled or was above the recommended levels when it was last measured).</a:t>
            </a:r>
          </a:p>
          <a:p>
            <a:endParaRPr lang="en-GB" sz="1200" dirty="0"/>
          </a:p>
        </p:txBody>
      </p:sp>
      <p:pic>
        <p:nvPicPr>
          <p:cNvPr id="5" name="Picture 4">
            <a:extLst>
              <a:ext uri="{FF2B5EF4-FFF2-40B4-BE49-F238E27FC236}">
                <a16:creationId xmlns:a16="http://schemas.microsoft.com/office/drawing/2014/main" id="{091761EE-A024-A2D6-33B9-2A95DC489A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26675" y="145193"/>
            <a:ext cx="1965325" cy="1010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D07D0888-9E74-C431-2C88-439EFCF803DB}"/>
              </a:ext>
            </a:extLst>
          </p:cNvPr>
          <p:cNvPicPr>
            <a:picLocks noChangeAspect="1"/>
          </p:cNvPicPr>
          <p:nvPr/>
        </p:nvPicPr>
        <p:blipFill>
          <a:blip r:embed="rId3"/>
          <a:stretch>
            <a:fillRect/>
          </a:stretch>
        </p:blipFill>
        <p:spPr>
          <a:xfrm>
            <a:off x="6260991" y="912662"/>
            <a:ext cx="4216617" cy="1219263"/>
          </a:xfrm>
          <a:prstGeom prst="rect">
            <a:avLst/>
          </a:prstGeom>
        </p:spPr>
      </p:pic>
      <p:pic>
        <p:nvPicPr>
          <p:cNvPr id="12" name="Picture 11">
            <a:extLst>
              <a:ext uri="{FF2B5EF4-FFF2-40B4-BE49-F238E27FC236}">
                <a16:creationId xmlns:a16="http://schemas.microsoft.com/office/drawing/2014/main" id="{E593F5C0-E8C5-EE86-ACB9-E184FC37A713}"/>
              </a:ext>
            </a:extLst>
          </p:cNvPr>
          <p:cNvPicPr>
            <a:picLocks noChangeAspect="1"/>
          </p:cNvPicPr>
          <p:nvPr/>
        </p:nvPicPr>
        <p:blipFill>
          <a:blip r:embed="rId4"/>
          <a:stretch>
            <a:fillRect/>
          </a:stretch>
        </p:blipFill>
        <p:spPr>
          <a:xfrm>
            <a:off x="6260991" y="3583017"/>
            <a:ext cx="4197566" cy="1143059"/>
          </a:xfrm>
          <a:prstGeom prst="rect">
            <a:avLst/>
          </a:prstGeom>
        </p:spPr>
      </p:pic>
    </p:spTree>
    <p:extLst>
      <p:ext uri="{BB962C8B-B14F-4D97-AF65-F5344CB8AC3E}">
        <p14:creationId xmlns:p14="http://schemas.microsoft.com/office/powerpoint/2010/main" val="414737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9CD99-1025-1B3C-0A47-94382C5A39B6}"/>
              </a:ext>
            </a:extLst>
          </p:cNvPr>
          <p:cNvSpPr>
            <a:spLocks noGrp="1"/>
          </p:cNvSpPr>
          <p:nvPr>
            <p:ph type="title"/>
          </p:nvPr>
        </p:nvSpPr>
        <p:spPr>
          <a:xfrm>
            <a:off x="504825" y="342811"/>
            <a:ext cx="10515600" cy="1325563"/>
          </a:xfrm>
        </p:spPr>
        <p:txBody>
          <a:bodyPr/>
          <a:lstStyle/>
          <a:p>
            <a:r>
              <a:rPr lang="en-GB" dirty="0"/>
              <a:t>Optimise</a:t>
            </a:r>
          </a:p>
        </p:txBody>
      </p:sp>
      <p:sp>
        <p:nvSpPr>
          <p:cNvPr id="3" name="Content Placeholder 2">
            <a:extLst>
              <a:ext uri="{FF2B5EF4-FFF2-40B4-BE49-F238E27FC236}">
                <a16:creationId xmlns:a16="http://schemas.microsoft.com/office/drawing/2014/main" id="{FB6CF57F-9F6D-AA3A-8A3B-58B87CD27F61}"/>
              </a:ext>
            </a:extLst>
          </p:cNvPr>
          <p:cNvSpPr>
            <a:spLocks noGrp="1"/>
          </p:cNvSpPr>
          <p:nvPr>
            <p:ph idx="1"/>
          </p:nvPr>
        </p:nvSpPr>
        <p:spPr>
          <a:xfrm>
            <a:off x="476250" y="1393447"/>
            <a:ext cx="5286375" cy="4613910"/>
          </a:xfrm>
        </p:spPr>
        <p:txBody>
          <a:bodyPr>
            <a:noAutofit/>
          </a:bodyPr>
          <a:lstStyle/>
          <a:p>
            <a:pPr marL="0" indent="0" algn="just">
              <a:lnSpc>
                <a:spcPct val="120000"/>
              </a:lnSpc>
              <a:buNone/>
            </a:pPr>
            <a:r>
              <a:rPr lang="en-GB" sz="1200" dirty="0">
                <a:latin typeface="Calibri Light" panose="020F0302020204030204" pitchFamily="34" charset="0"/>
                <a:ea typeface="Calibri Light" panose="020F0302020204030204" pitchFamily="34" charset="0"/>
                <a:cs typeface="Calibri Light" panose="020F0302020204030204" pitchFamily="34" charset="0"/>
              </a:rPr>
              <a:t>It is essential to adjust and optimise the antihypertensive medication regimen to achieve the best possible control of the patient’s blood pressure. The East of England/BLMK Hypertension Protocol is designed to simplify treatment and minimise the risk of side effects, helping patients achieve better control over their hypertension with fewer medication changes and interventions.</a:t>
            </a:r>
          </a:p>
          <a:p>
            <a:pPr marL="0" indent="0" algn="just">
              <a:lnSpc>
                <a:spcPct val="120000"/>
              </a:lnSpc>
              <a:buNone/>
            </a:pPr>
            <a:r>
              <a:rPr lang="en-GB" sz="1200" b="1" dirty="0">
                <a:latin typeface="Calibri Light" panose="020F0302020204030204" pitchFamily="34" charset="0"/>
                <a:ea typeface="Calibri Light" panose="020F0302020204030204" pitchFamily="34" charset="0"/>
                <a:cs typeface="Calibri Light" panose="020F0302020204030204" pitchFamily="34" charset="0"/>
              </a:rPr>
              <a:t>Why It Matters</a:t>
            </a:r>
            <a:r>
              <a:rPr lang="en-GB" sz="1200" dirty="0">
                <a:latin typeface="Calibri Light" panose="020F0302020204030204" pitchFamily="34" charset="0"/>
                <a:ea typeface="Calibri Light" panose="020F0302020204030204" pitchFamily="34" charset="0"/>
                <a:cs typeface="Calibri Light" panose="020F0302020204030204" pitchFamily="34" charset="0"/>
              </a:rPr>
              <a:t>: Optimising medication is crucial for improving treatment outcomes and reducing the risk of adverse effects. By following the BLMK protocol, healthcare professionals can ensure they are prescribing the most effective medications while keeping the number of adjustments to a minimum. This approach supports quicker BP control, often with fewer patient contacts and less ongoing monitoring—improving both patient experience and practice efficiency.</a:t>
            </a:r>
          </a:p>
          <a:p>
            <a:pPr marL="0" indent="0" algn="just">
              <a:lnSpc>
                <a:spcPct val="120000"/>
              </a:lnSpc>
              <a:buNone/>
            </a:pPr>
            <a:r>
              <a:rPr lang="en-GB" sz="1200" b="1" dirty="0">
                <a:latin typeface="Calibri Light" panose="020F0302020204030204" pitchFamily="34" charset="0"/>
                <a:ea typeface="Calibri Light" panose="020F0302020204030204" pitchFamily="34" charset="0"/>
                <a:cs typeface="Calibri Light" panose="020F0302020204030204" pitchFamily="34" charset="0"/>
              </a:rPr>
              <a:t>The Importance of a Standardised Protocol</a:t>
            </a:r>
            <a:r>
              <a:rPr lang="en-GB" sz="1200" dirty="0">
                <a:latin typeface="Calibri Light" panose="020F0302020204030204" pitchFamily="34" charset="0"/>
                <a:ea typeface="Calibri Light" panose="020F0302020204030204" pitchFamily="34" charset="0"/>
                <a:cs typeface="Calibri Light" panose="020F0302020204030204" pitchFamily="34" charset="0"/>
              </a:rPr>
              <a:t>: Using the BLMK protocol across the whole practice ensures consistency, reduces variation in care, and supports a structured approach to hypertension management. When everyone in the practice follows the same process, patients receive equitable and evidence-based care regardless of who sees them.</a:t>
            </a:r>
          </a:p>
        </p:txBody>
      </p:sp>
      <p:sp>
        <p:nvSpPr>
          <p:cNvPr id="5" name="TextBox 4">
            <a:extLst>
              <a:ext uri="{FF2B5EF4-FFF2-40B4-BE49-F238E27FC236}">
                <a16:creationId xmlns:a16="http://schemas.microsoft.com/office/drawing/2014/main" id="{9CACAD8B-28CD-9C07-94AE-6A9CE881B43A}"/>
              </a:ext>
            </a:extLst>
          </p:cNvPr>
          <p:cNvSpPr txBox="1"/>
          <p:nvPr/>
        </p:nvSpPr>
        <p:spPr>
          <a:xfrm>
            <a:off x="6248117" y="1393447"/>
            <a:ext cx="5079114" cy="1569660"/>
          </a:xfrm>
          <a:prstGeom prst="rect">
            <a:avLst/>
          </a:prstGeom>
          <a:noFill/>
        </p:spPr>
        <p:txBody>
          <a:bodyPr wrap="square" rtlCol="0">
            <a:spAutoFit/>
          </a:bodyPr>
          <a:lstStyle/>
          <a:p>
            <a:pPr algn="just"/>
            <a:r>
              <a:rPr lang="en-GB" sz="1200" b="1" dirty="0">
                <a:latin typeface="Calibri Light" panose="020F0302020204030204" pitchFamily="34" charset="0"/>
                <a:ea typeface="Calibri Light" panose="020F0302020204030204" pitchFamily="34" charset="0"/>
                <a:cs typeface="Calibri Light" panose="020F0302020204030204" pitchFamily="34" charset="0"/>
              </a:rPr>
              <a:t>Team-Based Workflow</a:t>
            </a:r>
            <a:r>
              <a:rPr lang="en-GB" sz="1200" dirty="0">
                <a:latin typeface="Calibri Light" panose="020F0302020204030204" pitchFamily="34" charset="0"/>
                <a:ea typeface="Calibri Light" panose="020F0302020204030204" pitchFamily="34" charset="0"/>
                <a:cs typeface="Calibri Light" panose="020F0302020204030204" pitchFamily="34" charset="0"/>
              </a:rPr>
              <a:t>: The protocol allows for efficient workflow management by splitting tasks according to staff competence. For example, patients on no medication or only 1–2 antihypertensives can/could be reviewed and managed by pharmacists or nurses, while those with more complex needs or on multiple medications may be best managed by a GP. This team-based approach helps balance workload and ensures patients receive the right level of care.</a:t>
            </a:r>
          </a:p>
          <a:p>
            <a:pPr algn="just"/>
            <a:endParaRPr lang="en-GB" sz="1200" dirty="0">
              <a:latin typeface="Calibri Light" panose="020F0302020204030204" pitchFamily="34" charset="0"/>
              <a:ea typeface="Calibri Light" panose="020F0302020204030204" pitchFamily="34" charset="0"/>
              <a:cs typeface="Calibri Light" panose="020F0302020204030204" pitchFamily="34" charset="0"/>
            </a:endParaRPr>
          </a:p>
          <a:p>
            <a:pPr algn="just"/>
            <a:r>
              <a:rPr lang="en-GB" sz="1200" dirty="0">
                <a:latin typeface="Calibri Light" panose="020F0302020204030204" pitchFamily="34" charset="0"/>
                <a:ea typeface="Calibri Light" panose="020F0302020204030204" pitchFamily="34" charset="0"/>
                <a:cs typeface="Calibri Light" panose="020F0302020204030204" pitchFamily="34" charset="0"/>
              </a:rPr>
              <a:t>See below search for patients needing optimisation of medication.</a:t>
            </a:r>
          </a:p>
        </p:txBody>
      </p:sp>
      <p:sp>
        <p:nvSpPr>
          <p:cNvPr id="6" name="TextBox 5">
            <a:extLst>
              <a:ext uri="{FF2B5EF4-FFF2-40B4-BE49-F238E27FC236}">
                <a16:creationId xmlns:a16="http://schemas.microsoft.com/office/drawing/2014/main" id="{5DB76B22-9E6B-ADF7-6DCA-DB15A11BC20C}"/>
              </a:ext>
            </a:extLst>
          </p:cNvPr>
          <p:cNvSpPr txBox="1"/>
          <p:nvPr/>
        </p:nvSpPr>
        <p:spPr>
          <a:xfrm>
            <a:off x="461961" y="5373194"/>
            <a:ext cx="5286376" cy="1015663"/>
          </a:xfrm>
          <a:prstGeom prst="rect">
            <a:avLst/>
          </a:prstGeom>
          <a:noFill/>
        </p:spPr>
        <p:txBody>
          <a:bodyPr wrap="square" rtlCol="0">
            <a:spAutoFit/>
          </a:bodyPr>
          <a:lstStyle/>
          <a:p>
            <a:pPr algn="just"/>
            <a:r>
              <a:rPr lang="en-GB" sz="1200" b="1" dirty="0">
                <a:latin typeface="Calibri Light" panose="020F0302020204030204" pitchFamily="34" charset="0"/>
                <a:ea typeface="Calibri Light" panose="020F0302020204030204" pitchFamily="34" charset="0"/>
                <a:cs typeface="Calibri Light" panose="020F0302020204030204" pitchFamily="34" charset="0"/>
              </a:rPr>
              <a:t>The Role of Lifestyle Measures</a:t>
            </a:r>
            <a:r>
              <a:rPr lang="en-GB" sz="1200" dirty="0">
                <a:latin typeface="Calibri Light" panose="020F0302020204030204" pitchFamily="34" charset="0"/>
                <a:ea typeface="Calibri Light" panose="020F0302020204030204" pitchFamily="34" charset="0"/>
                <a:cs typeface="Calibri Light" panose="020F0302020204030204" pitchFamily="34" charset="0"/>
              </a:rPr>
              <a:t>: Alongside medication, lifestyle interventions—such as reducing salt intake, increasing physical activity, managing stress, and reducing alcohol consumption—play a crucial role in managing blood pressure. These should continue to be recommended to patients as part of a comprehensive approach to hypertension care.</a:t>
            </a:r>
          </a:p>
        </p:txBody>
      </p:sp>
      <p:pic>
        <p:nvPicPr>
          <p:cNvPr id="7" name="Picture 6">
            <a:extLst>
              <a:ext uri="{FF2B5EF4-FFF2-40B4-BE49-F238E27FC236}">
                <a16:creationId xmlns:a16="http://schemas.microsoft.com/office/drawing/2014/main" id="{091761EE-A024-A2D6-33B9-2A95DC489A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26675" y="73031"/>
            <a:ext cx="1965325" cy="1010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9DC219FA-0598-DD26-24D0-676AD7E0641B}"/>
              </a:ext>
            </a:extLst>
          </p:cNvPr>
          <p:cNvPicPr>
            <a:picLocks noChangeAspect="1"/>
          </p:cNvPicPr>
          <p:nvPr/>
        </p:nvPicPr>
        <p:blipFill>
          <a:blip r:embed="rId3"/>
          <a:stretch>
            <a:fillRect/>
          </a:stretch>
        </p:blipFill>
        <p:spPr>
          <a:xfrm>
            <a:off x="6310789" y="2962764"/>
            <a:ext cx="4178515" cy="2101958"/>
          </a:xfrm>
          <a:prstGeom prst="rect">
            <a:avLst/>
          </a:prstGeom>
        </p:spPr>
      </p:pic>
      <p:pic>
        <p:nvPicPr>
          <p:cNvPr id="11" name="Picture 10">
            <a:extLst>
              <a:ext uri="{FF2B5EF4-FFF2-40B4-BE49-F238E27FC236}">
                <a16:creationId xmlns:a16="http://schemas.microsoft.com/office/drawing/2014/main" id="{C48B3B52-3F9F-D541-EA9B-3ED58D1CC6E1}"/>
              </a:ext>
            </a:extLst>
          </p:cNvPr>
          <p:cNvPicPr>
            <a:picLocks noChangeAspect="1"/>
          </p:cNvPicPr>
          <p:nvPr/>
        </p:nvPicPr>
        <p:blipFill>
          <a:blip r:embed="rId4"/>
          <a:stretch>
            <a:fillRect/>
          </a:stretch>
        </p:blipFill>
        <p:spPr>
          <a:xfrm>
            <a:off x="6310789" y="5194321"/>
            <a:ext cx="4159464" cy="1320868"/>
          </a:xfrm>
          <a:prstGeom prst="rect">
            <a:avLst/>
          </a:prstGeom>
        </p:spPr>
      </p:pic>
      <p:sp>
        <p:nvSpPr>
          <p:cNvPr id="19" name="TextBox 18">
            <a:extLst>
              <a:ext uri="{FF2B5EF4-FFF2-40B4-BE49-F238E27FC236}">
                <a16:creationId xmlns:a16="http://schemas.microsoft.com/office/drawing/2014/main" id="{2C2C2FFA-6BD3-ADC4-28EE-3B8FFC9D365E}"/>
              </a:ext>
            </a:extLst>
          </p:cNvPr>
          <p:cNvSpPr txBox="1"/>
          <p:nvPr/>
        </p:nvSpPr>
        <p:spPr>
          <a:xfrm>
            <a:off x="10686156" y="2962764"/>
            <a:ext cx="1321360" cy="1785104"/>
          </a:xfrm>
          <a:prstGeom prst="rect">
            <a:avLst/>
          </a:prstGeom>
          <a:noFill/>
        </p:spPr>
        <p:txBody>
          <a:bodyPr wrap="square" rtlCol="0">
            <a:spAutoFit/>
          </a:bodyPr>
          <a:lstStyle/>
          <a:p>
            <a:r>
              <a:rPr lang="en-GB" sz="1000" dirty="0">
                <a:latin typeface="Calibri Light" panose="020F0302020204030204" pitchFamily="34" charset="0"/>
                <a:ea typeface="Calibri Light" panose="020F0302020204030204" pitchFamily="34" charset="0"/>
                <a:cs typeface="Calibri Light" panose="020F0302020204030204" pitchFamily="34" charset="0"/>
              </a:rPr>
              <a:t>Use the following searches to direct workflow to the right clinician to start medication and prioritise reviews.</a:t>
            </a:r>
          </a:p>
          <a:p>
            <a:endParaRPr lang="en-GB" sz="1000" dirty="0">
              <a:latin typeface="Calibri Light" panose="020F0302020204030204" pitchFamily="34" charset="0"/>
              <a:ea typeface="Calibri Light" panose="020F0302020204030204" pitchFamily="34" charset="0"/>
              <a:cs typeface="Calibri Light" panose="020F0302020204030204" pitchFamily="34" charset="0"/>
            </a:endParaRPr>
          </a:p>
          <a:p>
            <a:r>
              <a:rPr lang="en-GB" sz="1000" dirty="0">
                <a:latin typeface="Calibri Light" panose="020F0302020204030204" pitchFamily="34" charset="0"/>
                <a:ea typeface="Calibri Light" panose="020F0302020204030204" pitchFamily="34" charset="0"/>
                <a:cs typeface="Calibri Light" panose="020F0302020204030204" pitchFamily="34" charset="0"/>
              </a:rPr>
              <a:t>Searches split patient cohorts in those that have not tried CCB or ACEI/ ARB.</a:t>
            </a:r>
          </a:p>
        </p:txBody>
      </p:sp>
    </p:spTree>
    <p:extLst>
      <p:ext uri="{BB962C8B-B14F-4D97-AF65-F5344CB8AC3E}">
        <p14:creationId xmlns:p14="http://schemas.microsoft.com/office/powerpoint/2010/main" val="2806315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C2074-DF9D-5A3B-62D4-68629684380B}"/>
              </a:ext>
            </a:extLst>
          </p:cNvPr>
          <p:cNvSpPr>
            <a:spLocks noGrp="1"/>
          </p:cNvSpPr>
          <p:nvPr>
            <p:ph type="title"/>
          </p:nvPr>
        </p:nvSpPr>
        <p:spPr>
          <a:xfrm>
            <a:off x="371360" y="242640"/>
            <a:ext cx="10515600" cy="1325563"/>
          </a:xfrm>
        </p:spPr>
        <p:txBody>
          <a:bodyPr/>
          <a:lstStyle/>
          <a:p>
            <a:r>
              <a:rPr lang="en-GB" dirty="0"/>
              <a:t>Follow up</a:t>
            </a:r>
          </a:p>
        </p:txBody>
      </p:sp>
      <p:sp>
        <p:nvSpPr>
          <p:cNvPr id="3" name="Content Placeholder 2">
            <a:extLst>
              <a:ext uri="{FF2B5EF4-FFF2-40B4-BE49-F238E27FC236}">
                <a16:creationId xmlns:a16="http://schemas.microsoft.com/office/drawing/2014/main" id="{FE584112-D478-F195-E7F3-D7309D62D599}"/>
              </a:ext>
            </a:extLst>
          </p:cNvPr>
          <p:cNvSpPr>
            <a:spLocks noGrp="1"/>
          </p:cNvSpPr>
          <p:nvPr>
            <p:ph idx="1"/>
          </p:nvPr>
        </p:nvSpPr>
        <p:spPr>
          <a:xfrm>
            <a:off x="371360" y="1533525"/>
            <a:ext cx="5353165" cy="4745355"/>
          </a:xfrm>
        </p:spPr>
        <p:txBody>
          <a:bodyPr>
            <a:normAutofit fontScale="47500" lnSpcReduction="20000"/>
          </a:bodyPr>
          <a:lstStyle/>
          <a:p>
            <a:pPr marL="0" indent="0" algn="just">
              <a:lnSpc>
                <a:spcPct val="120000"/>
              </a:lnSpc>
              <a:buNone/>
            </a:pPr>
            <a:r>
              <a:rPr lang="en-GB" sz="2500" dirty="0">
                <a:latin typeface="Calibri Light" panose="020F0302020204030204" pitchFamily="34" charset="0"/>
                <a:ea typeface="Calibri Light" panose="020F0302020204030204" pitchFamily="34" charset="0"/>
                <a:cs typeface="Calibri Light" panose="020F0302020204030204" pitchFamily="34" charset="0"/>
              </a:rPr>
              <a:t>Follow-up appointments help track progress and ensure that blood pressure remains well-controlled. They provide an opportunity to adjust medications, offer support on lifestyle changes, and discuss any challenges patients may face in adhering to their treatment plan.</a:t>
            </a:r>
          </a:p>
          <a:p>
            <a:pPr marL="0" indent="0" algn="just">
              <a:lnSpc>
                <a:spcPct val="120000"/>
              </a:lnSpc>
              <a:buNone/>
            </a:pPr>
            <a:r>
              <a:rPr lang="en-GB" sz="2500" b="1" dirty="0">
                <a:latin typeface="Calibri Light" panose="020F0302020204030204" pitchFamily="34" charset="0"/>
                <a:ea typeface="Calibri Light" panose="020F0302020204030204" pitchFamily="34" charset="0"/>
                <a:cs typeface="Calibri Light" panose="020F0302020204030204" pitchFamily="34" charset="0"/>
              </a:rPr>
              <a:t>Why It Matters</a:t>
            </a:r>
            <a:r>
              <a:rPr lang="en-GB" sz="2500" dirty="0">
                <a:latin typeface="Calibri Light" panose="020F0302020204030204" pitchFamily="34" charset="0"/>
                <a:ea typeface="Calibri Light" panose="020F0302020204030204" pitchFamily="34" charset="0"/>
                <a:cs typeface="Calibri Light" panose="020F0302020204030204" pitchFamily="34" charset="0"/>
              </a:rPr>
              <a:t>: Safety in prescribing is crucial, and regular follow-ups ensure that any adverse effects or issues with the medication regimen are identified and addressed. Follow-ups also help clinicians tailor treatment to individual needs and maintain long-term blood pressure control.</a:t>
            </a:r>
          </a:p>
          <a:p>
            <a:pPr marL="0" indent="0" algn="just">
              <a:lnSpc>
                <a:spcPct val="120000"/>
              </a:lnSpc>
              <a:buNone/>
            </a:pPr>
            <a:r>
              <a:rPr lang="en-GB" sz="2500" b="1" dirty="0">
                <a:latin typeface="Calibri Light" panose="020F0302020204030204" pitchFamily="34" charset="0"/>
                <a:ea typeface="Calibri Light" panose="020F0302020204030204" pitchFamily="34" charset="0"/>
                <a:cs typeface="Calibri Light" panose="020F0302020204030204" pitchFamily="34" charset="0"/>
              </a:rPr>
              <a:t>Using Searches to Support Follow-Up</a:t>
            </a:r>
            <a:r>
              <a:rPr lang="en-GB" sz="2500" dirty="0">
                <a:latin typeface="Calibri Light" panose="020F0302020204030204" pitchFamily="34" charset="0"/>
                <a:ea typeface="Calibri Light" panose="020F0302020204030204" pitchFamily="34" charset="0"/>
                <a:cs typeface="Calibri Light" panose="020F0302020204030204" pitchFamily="34" charset="0"/>
              </a:rPr>
              <a:t>: Practices can use the follow-up search not only to track patients due for review but also to audit their own protocols, checking whether patients are being followed up according to local policy and identifying those who may have slipped through. The search can highlight patients with no recent BP readings or reviews and help uncover any systemic issues or individual reasons for missed follow-up.</a:t>
            </a:r>
          </a:p>
          <a:p>
            <a:pPr marL="0" indent="0" algn="just">
              <a:lnSpc>
                <a:spcPct val="120000"/>
              </a:lnSpc>
              <a:buNone/>
            </a:pPr>
            <a:r>
              <a:rPr lang="en-GB" sz="2500" b="1" dirty="0">
                <a:latin typeface="Calibri Light" panose="020F0302020204030204" pitchFamily="34" charset="0"/>
                <a:ea typeface="Calibri Light" panose="020F0302020204030204" pitchFamily="34" charset="0"/>
                <a:cs typeface="Calibri Light" panose="020F0302020204030204" pitchFamily="34" charset="0"/>
              </a:rPr>
              <a:t>Efficient and Seamless Workflow</a:t>
            </a:r>
            <a:r>
              <a:rPr lang="en-GB" sz="2500" dirty="0">
                <a:latin typeface="Calibri Light" panose="020F0302020204030204" pitchFamily="34" charset="0"/>
                <a:ea typeface="Calibri Light" panose="020F0302020204030204" pitchFamily="34" charset="0"/>
                <a:cs typeface="Calibri Light" panose="020F0302020204030204" pitchFamily="34" charset="0"/>
              </a:rPr>
              <a:t>: Running the follow-up search doesn’t need to be done by a clinician. Trained non-clinical staff can manage this process, identifying patients, directing work appropriately, and helping ensure patients are booked in or asked to submit BP readings. This allows the clinical team to focus on decision-making while maintaining a proactive and seamless approach to care.</a:t>
            </a:r>
          </a:p>
          <a:p>
            <a:endParaRPr lang="en-GB" dirty="0"/>
          </a:p>
        </p:txBody>
      </p:sp>
      <p:sp>
        <p:nvSpPr>
          <p:cNvPr id="4" name="TextBox 3">
            <a:extLst>
              <a:ext uri="{FF2B5EF4-FFF2-40B4-BE49-F238E27FC236}">
                <a16:creationId xmlns:a16="http://schemas.microsoft.com/office/drawing/2014/main" id="{399027FC-EC0F-99CF-E867-5AF7822E1A7C}"/>
              </a:ext>
            </a:extLst>
          </p:cNvPr>
          <p:cNvSpPr txBox="1"/>
          <p:nvPr/>
        </p:nvSpPr>
        <p:spPr>
          <a:xfrm>
            <a:off x="6096000" y="1533525"/>
            <a:ext cx="5467350" cy="2862322"/>
          </a:xfrm>
          <a:prstGeom prst="rect">
            <a:avLst/>
          </a:prstGeom>
          <a:noFill/>
        </p:spPr>
        <p:txBody>
          <a:bodyPr wrap="square" rtlCol="0">
            <a:spAutoFit/>
          </a:bodyPr>
          <a:lstStyle/>
          <a:p>
            <a:pPr algn="just"/>
            <a:r>
              <a:rPr lang="en-GB" sz="1200" b="1" dirty="0">
                <a:latin typeface="Calibri Light" panose="020F0302020204030204" pitchFamily="34" charset="0"/>
                <a:ea typeface="Calibri Light" panose="020F0302020204030204" pitchFamily="34" charset="0"/>
                <a:cs typeface="Calibri Light" panose="020F0302020204030204" pitchFamily="34" charset="0"/>
              </a:rPr>
              <a:t>The Risk of Missing Patients</a:t>
            </a:r>
            <a:r>
              <a:rPr lang="en-GB" sz="1200" dirty="0">
                <a:latin typeface="Calibri Light" panose="020F0302020204030204" pitchFamily="34" charset="0"/>
                <a:ea typeface="Calibri Light" panose="020F0302020204030204" pitchFamily="34" charset="0"/>
                <a:cs typeface="Calibri Light" panose="020F0302020204030204" pitchFamily="34" charset="0"/>
              </a:rPr>
              <a:t>: Failing to follow up with hypertensive patients can lead to uncontrolled blood pressure, increasing the risk of serious complications like heart attacks, strokes, or kidney damage. It can also result in patients stopping treatment, mismanaging their medication, or experiencing unmonitored side effects—highlighting the importance of a robust, well-coordinated follow-up system.</a:t>
            </a:r>
          </a:p>
          <a:p>
            <a:pPr algn="just"/>
            <a:endParaRPr lang="en-GB" sz="1200" dirty="0">
              <a:latin typeface="Calibri Light" panose="020F0302020204030204" pitchFamily="34" charset="0"/>
              <a:ea typeface="Calibri Light" panose="020F0302020204030204" pitchFamily="34" charset="0"/>
              <a:cs typeface="Calibri Light" panose="020F0302020204030204" pitchFamily="34" charset="0"/>
            </a:endParaRPr>
          </a:p>
          <a:p>
            <a:pPr algn="just"/>
            <a:r>
              <a:rPr lang="en-GB" sz="1200" b="1" dirty="0">
                <a:latin typeface="Calibri Light" panose="020F0302020204030204" pitchFamily="34" charset="0"/>
                <a:ea typeface="Calibri Light" panose="020F0302020204030204" pitchFamily="34" charset="0"/>
                <a:cs typeface="Calibri Light" panose="020F0302020204030204" pitchFamily="34" charset="0"/>
              </a:rPr>
              <a:t>Blending Digital and Traditional Pathways</a:t>
            </a:r>
            <a:r>
              <a:rPr lang="en-GB" sz="1200" dirty="0">
                <a:latin typeface="Calibri Light" panose="020F0302020204030204" pitchFamily="34" charset="0"/>
                <a:ea typeface="Calibri Light" panose="020F0302020204030204" pitchFamily="34" charset="0"/>
                <a:cs typeface="Calibri Light" panose="020F0302020204030204" pitchFamily="34" charset="0"/>
              </a:rPr>
              <a:t>: To support all patients effectively, practices should incorporate both traditional follow-up methods and digital technology. Digital tools—such as text message reminders, online appointment booking, remote blood pressure monitoring, and patient health apps—can make it easier for patients to engage with their care, especially those who may struggle to attend in-person reviews. At the same time, it's important to maintain accessible, face-to-face pathways for patients who prefer or require more direct support. Using both approaches ensures a more inclusive, flexible system that meets the needs of diverse patient groups while reducing administrative burden and streamlining follow-up processes.</a:t>
            </a:r>
          </a:p>
        </p:txBody>
      </p:sp>
      <p:pic>
        <p:nvPicPr>
          <p:cNvPr id="6" name="Picture 5">
            <a:extLst>
              <a:ext uri="{FF2B5EF4-FFF2-40B4-BE49-F238E27FC236}">
                <a16:creationId xmlns:a16="http://schemas.microsoft.com/office/drawing/2014/main" id="{091761EE-A024-A2D6-33B9-2A95DC489A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26675" y="242640"/>
            <a:ext cx="1965325" cy="1010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BAFD5DCF-064B-B9BE-FA56-D19FEACB1B80}"/>
              </a:ext>
            </a:extLst>
          </p:cNvPr>
          <p:cNvPicPr>
            <a:picLocks noChangeAspect="1"/>
          </p:cNvPicPr>
          <p:nvPr/>
        </p:nvPicPr>
        <p:blipFill>
          <a:blip r:embed="rId3"/>
          <a:stretch>
            <a:fillRect/>
          </a:stretch>
        </p:blipFill>
        <p:spPr>
          <a:xfrm>
            <a:off x="6198662" y="4724713"/>
            <a:ext cx="4210266" cy="825542"/>
          </a:xfrm>
          <a:prstGeom prst="rect">
            <a:avLst/>
          </a:prstGeom>
        </p:spPr>
      </p:pic>
    </p:spTree>
    <p:extLst>
      <p:ext uri="{BB962C8B-B14F-4D97-AF65-F5344CB8AC3E}">
        <p14:creationId xmlns:p14="http://schemas.microsoft.com/office/powerpoint/2010/main" val="3644836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lowchart: Alternate Process 14">
            <a:extLst>
              <a:ext uri="{FF2B5EF4-FFF2-40B4-BE49-F238E27FC236}">
                <a16:creationId xmlns:a16="http://schemas.microsoft.com/office/drawing/2014/main" id="{491C9B4D-61D6-E404-A4B6-7759B1F798DD}"/>
              </a:ext>
            </a:extLst>
          </p:cNvPr>
          <p:cNvSpPr/>
          <p:nvPr/>
        </p:nvSpPr>
        <p:spPr>
          <a:xfrm>
            <a:off x="6295678" y="3196461"/>
            <a:ext cx="4381500" cy="1587297"/>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lowchart: Alternate Process 19">
            <a:extLst>
              <a:ext uri="{FF2B5EF4-FFF2-40B4-BE49-F238E27FC236}">
                <a16:creationId xmlns:a16="http://schemas.microsoft.com/office/drawing/2014/main" id="{998FFA01-43F8-F22D-DE3B-C65E1E6B1C28}"/>
              </a:ext>
            </a:extLst>
          </p:cNvPr>
          <p:cNvSpPr/>
          <p:nvPr/>
        </p:nvSpPr>
        <p:spPr>
          <a:xfrm>
            <a:off x="6295678" y="4924219"/>
            <a:ext cx="4381500" cy="1587297"/>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lowchart: Alternate Process 12">
            <a:extLst>
              <a:ext uri="{FF2B5EF4-FFF2-40B4-BE49-F238E27FC236}">
                <a16:creationId xmlns:a16="http://schemas.microsoft.com/office/drawing/2014/main" id="{0528E3F8-EC9E-F581-D3B4-CE21D15771B1}"/>
              </a:ext>
            </a:extLst>
          </p:cNvPr>
          <p:cNvSpPr/>
          <p:nvPr/>
        </p:nvSpPr>
        <p:spPr>
          <a:xfrm>
            <a:off x="844512" y="4924219"/>
            <a:ext cx="4392136" cy="1646477"/>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lowchart: Alternate Process 6">
            <a:extLst>
              <a:ext uri="{FF2B5EF4-FFF2-40B4-BE49-F238E27FC236}">
                <a16:creationId xmlns:a16="http://schemas.microsoft.com/office/drawing/2014/main" id="{7A29D0E1-28AF-E1A2-4C30-EC50CEBE2583}"/>
              </a:ext>
            </a:extLst>
          </p:cNvPr>
          <p:cNvSpPr/>
          <p:nvPr/>
        </p:nvSpPr>
        <p:spPr>
          <a:xfrm>
            <a:off x="855148" y="3196461"/>
            <a:ext cx="4381500" cy="1587297"/>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C7A2A51-9FFB-AB63-E1E4-6C7710A2F5CE}"/>
              </a:ext>
            </a:extLst>
          </p:cNvPr>
          <p:cNvSpPr>
            <a:spLocks noGrp="1"/>
          </p:cNvSpPr>
          <p:nvPr>
            <p:ph type="title"/>
          </p:nvPr>
        </p:nvSpPr>
        <p:spPr/>
        <p:txBody>
          <a:bodyPr/>
          <a:lstStyle/>
          <a:p>
            <a:r>
              <a:rPr lang="en-GB" dirty="0"/>
              <a:t>Finding the Searches on </a:t>
            </a:r>
            <a:r>
              <a:rPr lang="en-GB" dirty="0" err="1"/>
              <a:t>SystmOne</a:t>
            </a:r>
            <a:endParaRPr lang="en-GB" dirty="0"/>
          </a:p>
        </p:txBody>
      </p:sp>
      <p:pic>
        <p:nvPicPr>
          <p:cNvPr id="5" name="Picture 4">
            <a:extLst>
              <a:ext uri="{FF2B5EF4-FFF2-40B4-BE49-F238E27FC236}">
                <a16:creationId xmlns:a16="http://schemas.microsoft.com/office/drawing/2014/main" id="{DEE9CAFD-3F68-F8E1-8F2C-0C040F238ABB}"/>
              </a:ext>
            </a:extLst>
          </p:cNvPr>
          <p:cNvPicPr>
            <a:picLocks noChangeAspect="1"/>
          </p:cNvPicPr>
          <p:nvPr/>
        </p:nvPicPr>
        <p:blipFill>
          <a:blip r:embed="rId2"/>
          <a:stretch>
            <a:fillRect/>
          </a:stretch>
        </p:blipFill>
        <p:spPr>
          <a:xfrm>
            <a:off x="1229211" y="1375332"/>
            <a:ext cx="4627188" cy="1325563"/>
          </a:xfrm>
          <a:prstGeom prst="rect">
            <a:avLst/>
          </a:prstGeom>
        </p:spPr>
      </p:pic>
      <p:pic>
        <p:nvPicPr>
          <p:cNvPr id="9" name="Picture 8">
            <a:extLst>
              <a:ext uri="{FF2B5EF4-FFF2-40B4-BE49-F238E27FC236}">
                <a16:creationId xmlns:a16="http://schemas.microsoft.com/office/drawing/2014/main" id="{59653E37-3FB7-4FBB-1906-954863006E7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71473" y="3804754"/>
            <a:ext cx="3231399" cy="656322"/>
          </a:xfrm>
          <a:prstGeom prst="rect">
            <a:avLst/>
          </a:prstGeom>
          <a:noFill/>
          <a:ln>
            <a:noFill/>
          </a:ln>
        </p:spPr>
      </p:pic>
      <p:sp>
        <p:nvSpPr>
          <p:cNvPr id="14" name="TextBox 13">
            <a:extLst>
              <a:ext uri="{FF2B5EF4-FFF2-40B4-BE49-F238E27FC236}">
                <a16:creationId xmlns:a16="http://schemas.microsoft.com/office/drawing/2014/main" id="{9C313B3C-96A1-5E89-3093-F3A0B08B7EA8}"/>
              </a:ext>
            </a:extLst>
          </p:cNvPr>
          <p:cNvSpPr txBox="1"/>
          <p:nvPr/>
        </p:nvSpPr>
        <p:spPr>
          <a:xfrm>
            <a:off x="1229211" y="3336922"/>
            <a:ext cx="3796124" cy="369332"/>
          </a:xfrm>
          <a:prstGeom prst="rect">
            <a:avLst/>
          </a:prstGeom>
          <a:noFill/>
        </p:spPr>
        <p:txBody>
          <a:bodyPr wrap="square" rtlCol="0">
            <a:spAutoFit/>
          </a:bodyPr>
          <a:lstStyle/>
          <a:p>
            <a:r>
              <a:rPr lang="en-GB" b="1" dirty="0">
                <a:solidFill>
                  <a:schemeClr val="bg1"/>
                </a:solidFill>
              </a:rPr>
              <a:t>1. Case Finding </a:t>
            </a:r>
          </a:p>
        </p:txBody>
      </p:sp>
      <p:sp>
        <p:nvSpPr>
          <p:cNvPr id="16" name="TextBox 15">
            <a:extLst>
              <a:ext uri="{FF2B5EF4-FFF2-40B4-BE49-F238E27FC236}">
                <a16:creationId xmlns:a16="http://schemas.microsoft.com/office/drawing/2014/main" id="{F80E667E-0E2D-4BA3-A9DC-28D11CCFA000}"/>
              </a:ext>
            </a:extLst>
          </p:cNvPr>
          <p:cNvSpPr txBox="1"/>
          <p:nvPr/>
        </p:nvSpPr>
        <p:spPr>
          <a:xfrm>
            <a:off x="1147836" y="4924219"/>
            <a:ext cx="3796124" cy="369332"/>
          </a:xfrm>
          <a:prstGeom prst="rect">
            <a:avLst/>
          </a:prstGeom>
          <a:noFill/>
        </p:spPr>
        <p:txBody>
          <a:bodyPr wrap="square" rtlCol="0">
            <a:spAutoFit/>
          </a:bodyPr>
          <a:lstStyle/>
          <a:p>
            <a:r>
              <a:rPr lang="en-GB" b="1" dirty="0">
                <a:solidFill>
                  <a:schemeClr val="bg1"/>
                </a:solidFill>
              </a:rPr>
              <a:t>2. Data Collection</a:t>
            </a:r>
          </a:p>
        </p:txBody>
      </p:sp>
      <p:sp>
        <p:nvSpPr>
          <p:cNvPr id="17" name="TextBox 16">
            <a:extLst>
              <a:ext uri="{FF2B5EF4-FFF2-40B4-BE49-F238E27FC236}">
                <a16:creationId xmlns:a16="http://schemas.microsoft.com/office/drawing/2014/main" id="{CB8B53D7-9278-C0C3-DAD5-E2D22581164F}"/>
              </a:ext>
            </a:extLst>
          </p:cNvPr>
          <p:cNvSpPr txBox="1"/>
          <p:nvPr/>
        </p:nvSpPr>
        <p:spPr>
          <a:xfrm>
            <a:off x="6434275" y="3336922"/>
            <a:ext cx="3796124" cy="369332"/>
          </a:xfrm>
          <a:prstGeom prst="rect">
            <a:avLst/>
          </a:prstGeom>
          <a:noFill/>
        </p:spPr>
        <p:txBody>
          <a:bodyPr wrap="square" rtlCol="0">
            <a:spAutoFit/>
          </a:bodyPr>
          <a:lstStyle/>
          <a:p>
            <a:r>
              <a:rPr lang="en-GB" b="1" dirty="0">
                <a:solidFill>
                  <a:schemeClr val="bg1"/>
                </a:solidFill>
              </a:rPr>
              <a:t>3. Optimise</a:t>
            </a:r>
          </a:p>
        </p:txBody>
      </p:sp>
      <p:sp>
        <p:nvSpPr>
          <p:cNvPr id="18" name="TextBox 17">
            <a:extLst>
              <a:ext uri="{FF2B5EF4-FFF2-40B4-BE49-F238E27FC236}">
                <a16:creationId xmlns:a16="http://schemas.microsoft.com/office/drawing/2014/main" id="{584FF3F3-7D9B-57A4-8E8D-CFF3CC5EE9A4}"/>
              </a:ext>
            </a:extLst>
          </p:cNvPr>
          <p:cNvSpPr txBox="1"/>
          <p:nvPr/>
        </p:nvSpPr>
        <p:spPr>
          <a:xfrm>
            <a:off x="6447087" y="4924219"/>
            <a:ext cx="3796124" cy="369332"/>
          </a:xfrm>
          <a:prstGeom prst="rect">
            <a:avLst/>
          </a:prstGeom>
          <a:noFill/>
        </p:spPr>
        <p:txBody>
          <a:bodyPr wrap="square" rtlCol="0">
            <a:spAutoFit/>
          </a:bodyPr>
          <a:lstStyle/>
          <a:p>
            <a:r>
              <a:rPr lang="en-GB" b="1" dirty="0">
                <a:solidFill>
                  <a:schemeClr val="bg1"/>
                </a:solidFill>
              </a:rPr>
              <a:t>4. Follow Up</a:t>
            </a:r>
          </a:p>
        </p:txBody>
      </p:sp>
      <p:sp>
        <p:nvSpPr>
          <p:cNvPr id="19" name="Arrow: Right 18">
            <a:extLst>
              <a:ext uri="{FF2B5EF4-FFF2-40B4-BE49-F238E27FC236}">
                <a16:creationId xmlns:a16="http://schemas.microsoft.com/office/drawing/2014/main" id="{90853C1C-41BA-6AA7-065D-7A0A32896977}"/>
              </a:ext>
            </a:extLst>
          </p:cNvPr>
          <p:cNvSpPr/>
          <p:nvPr/>
        </p:nvSpPr>
        <p:spPr>
          <a:xfrm>
            <a:off x="5413435" y="2031202"/>
            <a:ext cx="638355" cy="23945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091761EE-A024-A2D6-33B9-2A95DC489A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26675" y="24611"/>
            <a:ext cx="1965325" cy="1010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lowchart: Alternate Process 3">
            <a:extLst>
              <a:ext uri="{FF2B5EF4-FFF2-40B4-BE49-F238E27FC236}">
                <a16:creationId xmlns:a16="http://schemas.microsoft.com/office/drawing/2014/main" id="{4FCA06A0-1D38-C106-653B-B684BB39BF30}"/>
              </a:ext>
            </a:extLst>
          </p:cNvPr>
          <p:cNvSpPr/>
          <p:nvPr/>
        </p:nvSpPr>
        <p:spPr>
          <a:xfrm>
            <a:off x="855147" y="1375332"/>
            <a:ext cx="4381500" cy="1473344"/>
          </a:xfrm>
          <a:prstGeom prst="flowChartAlternateProcess">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lowchart: Alternate Process 5">
            <a:extLst>
              <a:ext uri="{FF2B5EF4-FFF2-40B4-BE49-F238E27FC236}">
                <a16:creationId xmlns:a16="http://schemas.microsoft.com/office/drawing/2014/main" id="{23A3244E-932F-4A6C-5B81-C612387D30A0}"/>
              </a:ext>
            </a:extLst>
          </p:cNvPr>
          <p:cNvSpPr/>
          <p:nvPr/>
        </p:nvSpPr>
        <p:spPr>
          <a:xfrm>
            <a:off x="6266575" y="1394547"/>
            <a:ext cx="4410603" cy="1454129"/>
          </a:xfrm>
          <a:prstGeom prst="flowChartAlternateProcess">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a:extLst>
              <a:ext uri="{FF2B5EF4-FFF2-40B4-BE49-F238E27FC236}">
                <a16:creationId xmlns:a16="http://schemas.microsoft.com/office/drawing/2014/main" id="{3AD51A8D-9DA5-071F-94E0-A25283444B14}"/>
              </a:ext>
            </a:extLst>
          </p:cNvPr>
          <p:cNvPicPr>
            <a:picLocks noChangeAspect="1"/>
          </p:cNvPicPr>
          <p:nvPr/>
        </p:nvPicPr>
        <p:blipFill>
          <a:blip r:embed="rId5"/>
          <a:stretch>
            <a:fillRect/>
          </a:stretch>
        </p:blipFill>
        <p:spPr>
          <a:xfrm>
            <a:off x="6937362" y="5418449"/>
            <a:ext cx="3098131" cy="607476"/>
          </a:xfrm>
          <a:prstGeom prst="rect">
            <a:avLst/>
          </a:prstGeom>
        </p:spPr>
      </p:pic>
      <p:pic>
        <p:nvPicPr>
          <p:cNvPr id="24" name="Picture 23">
            <a:extLst>
              <a:ext uri="{FF2B5EF4-FFF2-40B4-BE49-F238E27FC236}">
                <a16:creationId xmlns:a16="http://schemas.microsoft.com/office/drawing/2014/main" id="{66F643A0-EA2B-9541-2CF5-52721DAEF92D}"/>
              </a:ext>
            </a:extLst>
          </p:cNvPr>
          <p:cNvPicPr>
            <a:picLocks noChangeAspect="1"/>
          </p:cNvPicPr>
          <p:nvPr/>
        </p:nvPicPr>
        <p:blipFill>
          <a:blip r:embed="rId6"/>
          <a:stretch>
            <a:fillRect/>
          </a:stretch>
        </p:blipFill>
        <p:spPr>
          <a:xfrm>
            <a:off x="6624550" y="1439551"/>
            <a:ext cx="3378374" cy="1397072"/>
          </a:xfrm>
          <a:prstGeom prst="rect">
            <a:avLst/>
          </a:prstGeom>
        </p:spPr>
      </p:pic>
      <p:pic>
        <p:nvPicPr>
          <p:cNvPr id="25" name="Picture 24">
            <a:extLst>
              <a:ext uri="{FF2B5EF4-FFF2-40B4-BE49-F238E27FC236}">
                <a16:creationId xmlns:a16="http://schemas.microsoft.com/office/drawing/2014/main" id="{FCF34509-EE73-A942-45B8-EFB78DC14366}"/>
              </a:ext>
            </a:extLst>
          </p:cNvPr>
          <p:cNvPicPr>
            <a:picLocks noChangeAspect="1"/>
          </p:cNvPicPr>
          <p:nvPr/>
        </p:nvPicPr>
        <p:blipFill>
          <a:blip r:embed="rId7"/>
          <a:stretch>
            <a:fillRect/>
          </a:stretch>
        </p:blipFill>
        <p:spPr>
          <a:xfrm>
            <a:off x="897259" y="5494438"/>
            <a:ext cx="1987566" cy="574718"/>
          </a:xfrm>
          <a:prstGeom prst="rect">
            <a:avLst/>
          </a:prstGeom>
        </p:spPr>
      </p:pic>
      <p:pic>
        <p:nvPicPr>
          <p:cNvPr id="26" name="Picture 25">
            <a:extLst>
              <a:ext uri="{FF2B5EF4-FFF2-40B4-BE49-F238E27FC236}">
                <a16:creationId xmlns:a16="http://schemas.microsoft.com/office/drawing/2014/main" id="{7E780D64-4F97-92B4-AA88-A7BD1E570F78}"/>
              </a:ext>
            </a:extLst>
          </p:cNvPr>
          <p:cNvPicPr>
            <a:picLocks noChangeAspect="1"/>
          </p:cNvPicPr>
          <p:nvPr/>
        </p:nvPicPr>
        <p:blipFill>
          <a:blip r:embed="rId8"/>
          <a:stretch>
            <a:fillRect/>
          </a:stretch>
        </p:blipFill>
        <p:spPr>
          <a:xfrm>
            <a:off x="3001712" y="5494438"/>
            <a:ext cx="2165631" cy="587769"/>
          </a:xfrm>
          <a:prstGeom prst="rect">
            <a:avLst/>
          </a:prstGeom>
        </p:spPr>
      </p:pic>
      <p:pic>
        <p:nvPicPr>
          <p:cNvPr id="27" name="Picture 26">
            <a:extLst>
              <a:ext uri="{FF2B5EF4-FFF2-40B4-BE49-F238E27FC236}">
                <a16:creationId xmlns:a16="http://schemas.microsoft.com/office/drawing/2014/main" id="{2FB944F4-B9C2-23B1-9E5F-F77A4E9E657D}"/>
              </a:ext>
            </a:extLst>
          </p:cNvPr>
          <p:cNvPicPr>
            <a:picLocks noChangeAspect="1"/>
          </p:cNvPicPr>
          <p:nvPr/>
        </p:nvPicPr>
        <p:blipFill>
          <a:blip r:embed="rId9"/>
          <a:stretch>
            <a:fillRect/>
          </a:stretch>
        </p:blipFill>
        <p:spPr>
          <a:xfrm>
            <a:off x="8486428" y="3778919"/>
            <a:ext cx="2139324" cy="679358"/>
          </a:xfrm>
          <a:prstGeom prst="rect">
            <a:avLst/>
          </a:prstGeom>
        </p:spPr>
      </p:pic>
      <p:pic>
        <p:nvPicPr>
          <p:cNvPr id="28" name="Picture 27">
            <a:extLst>
              <a:ext uri="{FF2B5EF4-FFF2-40B4-BE49-F238E27FC236}">
                <a16:creationId xmlns:a16="http://schemas.microsoft.com/office/drawing/2014/main" id="{A0F20E74-2BD8-EF42-5CAC-9CD3DD3F811E}"/>
              </a:ext>
            </a:extLst>
          </p:cNvPr>
          <p:cNvPicPr>
            <a:picLocks noChangeAspect="1"/>
          </p:cNvPicPr>
          <p:nvPr/>
        </p:nvPicPr>
        <p:blipFill>
          <a:blip r:embed="rId10"/>
          <a:stretch>
            <a:fillRect/>
          </a:stretch>
        </p:blipFill>
        <p:spPr>
          <a:xfrm>
            <a:off x="6434275" y="3686964"/>
            <a:ext cx="1938624" cy="975204"/>
          </a:xfrm>
          <a:prstGeom prst="rect">
            <a:avLst/>
          </a:prstGeom>
        </p:spPr>
      </p:pic>
    </p:spTree>
    <p:extLst>
      <p:ext uri="{BB962C8B-B14F-4D97-AF65-F5344CB8AC3E}">
        <p14:creationId xmlns:p14="http://schemas.microsoft.com/office/powerpoint/2010/main" val="13126002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60C19-F324-33E4-A78A-2794766C52FC}"/>
              </a:ext>
            </a:extLst>
          </p:cNvPr>
          <p:cNvSpPr>
            <a:spLocks noGrp="1"/>
          </p:cNvSpPr>
          <p:nvPr>
            <p:ph type="title"/>
          </p:nvPr>
        </p:nvSpPr>
        <p:spPr>
          <a:xfrm>
            <a:off x="435638" y="318256"/>
            <a:ext cx="10515600" cy="1325563"/>
          </a:xfrm>
        </p:spPr>
        <p:txBody>
          <a:bodyPr/>
          <a:lstStyle/>
          <a:p>
            <a:r>
              <a:rPr lang="en-GB" dirty="0"/>
              <a:t>Sick Day Rules for Patients</a:t>
            </a:r>
          </a:p>
        </p:txBody>
      </p:sp>
      <p:sp>
        <p:nvSpPr>
          <p:cNvPr id="3" name="Content Placeholder 2">
            <a:extLst>
              <a:ext uri="{FF2B5EF4-FFF2-40B4-BE49-F238E27FC236}">
                <a16:creationId xmlns:a16="http://schemas.microsoft.com/office/drawing/2014/main" id="{B88D2049-15E3-E958-852A-D646E668722D}"/>
              </a:ext>
            </a:extLst>
          </p:cNvPr>
          <p:cNvSpPr>
            <a:spLocks noGrp="1"/>
          </p:cNvSpPr>
          <p:nvPr>
            <p:ph idx="1"/>
          </p:nvPr>
        </p:nvSpPr>
        <p:spPr>
          <a:xfrm>
            <a:off x="435638" y="1517447"/>
            <a:ext cx="5157158" cy="4359515"/>
          </a:xfrm>
        </p:spPr>
        <p:txBody>
          <a:bodyPr>
            <a:normAutofit lnSpcReduction="10000"/>
          </a:bodyPr>
          <a:lstStyle/>
          <a:p>
            <a:pPr marL="0" indent="0" algn="just">
              <a:lnSpc>
                <a:spcPct val="100000"/>
              </a:lnSpc>
              <a:buNone/>
            </a:pPr>
            <a:r>
              <a:rPr lang="en-GB" sz="1200" dirty="0">
                <a:latin typeface="Calibri Light" panose="020F0302020204030204" pitchFamily="34" charset="0"/>
                <a:ea typeface="Calibri Light" panose="020F0302020204030204" pitchFamily="34" charset="0"/>
                <a:cs typeface="Calibri Light" panose="020F0302020204030204" pitchFamily="34" charset="0"/>
              </a:rPr>
              <a:t>Patients taking certain antihypertensive medications—particularly ACE inhibitors, angiotensin II receptor blockers (ARBs), and diuretics should be advised on “sick day rules” to reduce the risk of complications during episodes of acute illness. </a:t>
            </a:r>
          </a:p>
          <a:p>
            <a:pPr marL="0" indent="0" algn="just">
              <a:lnSpc>
                <a:spcPct val="100000"/>
              </a:lnSpc>
              <a:buNone/>
            </a:pPr>
            <a:r>
              <a:rPr lang="en-GB" sz="1200" dirty="0">
                <a:latin typeface="Calibri Light" panose="020F0302020204030204" pitchFamily="34" charset="0"/>
                <a:ea typeface="Calibri Light" panose="020F0302020204030204" pitchFamily="34" charset="0"/>
                <a:cs typeface="Calibri Light" panose="020F0302020204030204" pitchFamily="34" charset="0"/>
              </a:rPr>
              <a:t>When patients experience conditions such as vomiting, diarrhoea, fever, or reduced fluid intake, there is an increased risk of dehydration and acute kidney injury (AKI). In these situations, patients should be advised to temporarily stop taking these medications until they are well and able to eat and drink normally again, usually within 24 to 48 hours. </a:t>
            </a:r>
          </a:p>
          <a:p>
            <a:pPr marL="0" indent="0" algn="just">
              <a:lnSpc>
                <a:spcPct val="100000"/>
              </a:lnSpc>
              <a:buNone/>
            </a:pPr>
            <a:r>
              <a:rPr lang="en-GB" sz="1200" dirty="0">
                <a:latin typeface="Calibri Light" panose="020F0302020204030204" pitchFamily="34" charset="0"/>
                <a:ea typeface="Calibri Light" panose="020F0302020204030204" pitchFamily="34" charset="0"/>
                <a:cs typeface="Calibri Light" panose="020F0302020204030204" pitchFamily="34" charset="0"/>
              </a:rPr>
              <a:t>The risk is particularly significant for those with pre-existing kidney disease, heart failure, or older adults. Clear communication about sick day rules is essential to empower patients to recognise when to pause their medications and when to seek medical advice. </a:t>
            </a:r>
          </a:p>
          <a:p>
            <a:pPr marL="0" indent="0" algn="just">
              <a:lnSpc>
                <a:spcPct val="100000"/>
              </a:lnSpc>
              <a:buNone/>
            </a:pPr>
            <a:r>
              <a:rPr lang="en-GB" sz="1200" dirty="0">
                <a:latin typeface="Calibri Light" panose="020F0302020204030204" pitchFamily="34" charset="0"/>
                <a:ea typeface="Calibri Light" panose="020F0302020204030204" pitchFamily="34" charset="0"/>
                <a:cs typeface="Calibri Light" panose="020F0302020204030204" pitchFamily="34" charset="0"/>
              </a:rPr>
              <a:t>Healthcare professionals should proactively discuss and document this guidance during routine medication reviews or hypertension monitoring consultations to support safer prescribing and self-management.</a:t>
            </a:r>
          </a:p>
          <a:p>
            <a:pPr marL="0" indent="0" algn="just">
              <a:lnSpc>
                <a:spcPct val="100000"/>
              </a:lnSpc>
              <a:buNone/>
            </a:pPr>
            <a:r>
              <a:rPr lang="en-GB" sz="1200" dirty="0">
                <a:latin typeface="Calibri Light" panose="020F0302020204030204" pitchFamily="34" charset="0"/>
                <a:ea typeface="Calibri Light" panose="020F0302020204030204" pitchFamily="34" charset="0"/>
                <a:cs typeface="Calibri Light" panose="020F0302020204030204" pitchFamily="34" charset="0"/>
              </a:rPr>
              <a:t>As part of this process, clinicians could provide or send patients the “Sick Day Rules” letter available via Ardens templates, which offers written guidance to reinforce verbal advice. This ensures patients have clear, accessible instructions to refer to during episodes of acute illness, helping to reduce confusion and support appropriate medication management. The letter can be printed during appointments or sent electronically, and its use should be documented in the patient’s medical record.</a:t>
            </a:r>
          </a:p>
          <a:p>
            <a:pPr marL="0" indent="0">
              <a:lnSpc>
                <a:spcPct val="100000"/>
              </a:lnSpc>
              <a:buNone/>
            </a:pPr>
            <a:endParaRPr lang="en-GB" sz="1200" dirty="0">
              <a:latin typeface="Calibri Light" panose="020F0302020204030204" pitchFamily="34" charset="0"/>
              <a:ea typeface="Calibri Light" panose="020F0302020204030204" pitchFamily="34" charset="0"/>
              <a:cs typeface="Calibri Light" panose="020F0302020204030204" pitchFamily="34" charset="0"/>
            </a:endParaRPr>
          </a:p>
          <a:p>
            <a:pPr marL="0" indent="0">
              <a:buNone/>
            </a:pPr>
            <a:endParaRPr lang="en-GB" dirty="0"/>
          </a:p>
        </p:txBody>
      </p:sp>
      <p:pic>
        <p:nvPicPr>
          <p:cNvPr id="6" name="Picture 5">
            <a:extLst>
              <a:ext uri="{FF2B5EF4-FFF2-40B4-BE49-F238E27FC236}">
                <a16:creationId xmlns:a16="http://schemas.microsoft.com/office/drawing/2014/main" id="{61EA941F-9E13-C75F-43EB-7097B62EF3E0}"/>
              </a:ext>
            </a:extLst>
          </p:cNvPr>
          <p:cNvPicPr>
            <a:picLocks noChangeAspect="1"/>
          </p:cNvPicPr>
          <p:nvPr/>
        </p:nvPicPr>
        <p:blipFill>
          <a:blip r:embed="rId2"/>
          <a:stretch>
            <a:fillRect/>
          </a:stretch>
        </p:blipFill>
        <p:spPr>
          <a:xfrm>
            <a:off x="6599205" y="1280992"/>
            <a:ext cx="4863122" cy="1734492"/>
          </a:xfrm>
          <a:prstGeom prst="rect">
            <a:avLst/>
          </a:prstGeom>
        </p:spPr>
      </p:pic>
      <p:pic>
        <p:nvPicPr>
          <p:cNvPr id="8" name="Picture 7">
            <a:extLst>
              <a:ext uri="{FF2B5EF4-FFF2-40B4-BE49-F238E27FC236}">
                <a16:creationId xmlns:a16="http://schemas.microsoft.com/office/drawing/2014/main" id="{29B2EF5F-473E-51B8-5394-6EC3D86EFFDF}"/>
              </a:ext>
            </a:extLst>
          </p:cNvPr>
          <p:cNvPicPr>
            <a:picLocks noChangeAspect="1"/>
          </p:cNvPicPr>
          <p:nvPr/>
        </p:nvPicPr>
        <p:blipFill>
          <a:blip r:embed="rId3"/>
          <a:stretch>
            <a:fillRect/>
          </a:stretch>
        </p:blipFill>
        <p:spPr>
          <a:xfrm>
            <a:off x="6599205" y="4298745"/>
            <a:ext cx="5380680" cy="2146888"/>
          </a:xfrm>
          <a:prstGeom prst="rect">
            <a:avLst/>
          </a:prstGeom>
        </p:spPr>
      </p:pic>
      <p:sp>
        <p:nvSpPr>
          <p:cNvPr id="11" name="TextBox 10">
            <a:extLst>
              <a:ext uri="{FF2B5EF4-FFF2-40B4-BE49-F238E27FC236}">
                <a16:creationId xmlns:a16="http://schemas.microsoft.com/office/drawing/2014/main" id="{073D51F7-7D52-F243-315C-B5B1AA09F00E}"/>
              </a:ext>
            </a:extLst>
          </p:cNvPr>
          <p:cNvSpPr txBox="1"/>
          <p:nvPr/>
        </p:nvSpPr>
        <p:spPr>
          <a:xfrm>
            <a:off x="6599205" y="3075074"/>
            <a:ext cx="4863122" cy="1015663"/>
          </a:xfrm>
          <a:prstGeom prst="rect">
            <a:avLst/>
          </a:prstGeom>
          <a:noFill/>
        </p:spPr>
        <p:txBody>
          <a:bodyPr wrap="square" rtlCol="0">
            <a:spAutoFit/>
          </a:bodyPr>
          <a:lstStyle/>
          <a:p>
            <a:pPr marL="171450" indent="-171450">
              <a:buFont typeface="Arial" panose="020B0604020202020204" pitchFamily="34" charset="0"/>
              <a:buChar char="•"/>
            </a:pPr>
            <a:r>
              <a:rPr lang="en-GB" sz="1200" dirty="0">
                <a:latin typeface="Calibri Light" panose="020F0302020204030204" pitchFamily="34" charset="0"/>
                <a:ea typeface="Calibri Light" panose="020F0302020204030204" pitchFamily="34" charset="0"/>
                <a:cs typeface="Calibri Light" panose="020F0302020204030204" pitchFamily="34" charset="0"/>
              </a:rPr>
              <a:t>Go to Drug Review </a:t>
            </a:r>
            <a:r>
              <a:rPr lang="en-GB" sz="1200" dirty="0" err="1">
                <a:latin typeface="Calibri Light" panose="020F0302020204030204" pitchFamily="34" charset="0"/>
                <a:ea typeface="Calibri Light" panose="020F0302020204030204" pitchFamily="34" charset="0"/>
                <a:cs typeface="Calibri Light" panose="020F0302020204030204" pitchFamily="34" charset="0"/>
              </a:rPr>
              <a:t>ardens</a:t>
            </a:r>
            <a:r>
              <a:rPr lang="en-GB" sz="1200" dirty="0">
                <a:latin typeface="Calibri Light" panose="020F0302020204030204" pitchFamily="34" charset="0"/>
                <a:ea typeface="Calibri Light" panose="020F0302020204030204" pitchFamily="34" charset="0"/>
                <a:cs typeface="Calibri Light" panose="020F0302020204030204" pitchFamily="34" charset="0"/>
              </a:rPr>
              <a:t> template and tick box written information about AKI +sick day guidance given</a:t>
            </a:r>
          </a:p>
          <a:p>
            <a:pPr marL="171450" indent="-171450">
              <a:buFont typeface="Arial" panose="020B0604020202020204" pitchFamily="34" charset="0"/>
              <a:buChar char="•"/>
            </a:pPr>
            <a:r>
              <a:rPr lang="en-GB" sz="1200" dirty="0">
                <a:latin typeface="Calibri Light" panose="020F0302020204030204" pitchFamily="34" charset="0"/>
                <a:ea typeface="Calibri Light" panose="020F0302020204030204" pitchFamily="34" charset="0"/>
                <a:cs typeface="Calibri Light" panose="020F0302020204030204" pitchFamily="34" charset="0"/>
              </a:rPr>
              <a:t>Click on AKI sick day guidance</a:t>
            </a:r>
          </a:p>
          <a:p>
            <a:pPr marL="171450" indent="-171450">
              <a:buFont typeface="Arial" panose="020B0604020202020204" pitchFamily="34" charset="0"/>
              <a:buChar char="•"/>
            </a:pPr>
            <a:r>
              <a:rPr lang="en-GB" sz="1200" dirty="0">
                <a:latin typeface="Calibri Light" panose="020F0302020204030204" pitchFamily="34" charset="0"/>
                <a:ea typeface="Calibri Light" panose="020F0302020204030204" pitchFamily="34" charset="0"/>
                <a:cs typeface="Calibri Light" panose="020F0302020204030204" pitchFamily="34" charset="0"/>
              </a:rPr>
              <a:t>Click on Write now and you get the letter as below which you can send or give to your patient.</a:t>
            </a:r>
          </a:p>
        </p:txBody>
      </p:sp>
      <p:sp>
        <p:nvSpPr>
          <p:cNvPr id="12" name="Oval 11">
            <a:extLst>
              <a:ext uri="{FF2B5EF4-FFF2-40B4-BE49-F238E27FC236}">
                <a16:creationId xmlns:a16="http://schemas.microsoft.com/office/drawing/2014/main" id="{F04BB3B3-A4C8-AB4C-50C7-A73B0D71A9F7}"/>
              </a:ext>
            </a:extLst>
          </p:cNvPr>
          <p:cNvSpPr/>
          <p:nvPr/>
        </p:nvSpPr>
        <p:spPr>
          <a:xfrm>
            <a:off x="8783782" y="2752437"/>
            <a:ext cx="1653309" cy="322638"/>
          </a:xfrm>
          <a:prstGeom prst="ellipse">
            <a:avLst/>
          </a:prstGeom>
          <a:noFill/>
          <a:ln>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pic>
        <p:nvPicPr>
          <p:cNvPr id="13" name="Picture 12">
            <a:extLst>
              <a:ext uri="{FF2B5EF4-FFF2-40B4-BE49-F238E27FC236}">
                <a16:creationId xmlns:a16="http://schemas.microsoft.com/office/drawing/2014/main" id="{091761EE-A024-A2D6-33B9-2A95DC489A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26675" y="175387"/>
            <a:ext cx="1965325" cy="1010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34631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28380</TotalTime>
  <Words>3141</Words>
  <Application>Microsoft Office PowerPoint</Application>
  <PresentationFormat>Widescreen</PresentationFormat>
  <Paragraphs>139</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Aptos</vt:lpstr>
      <vt:lpstr>Aptos Display</vt:lpstr>
      <vt:lpstr>Arial</vt:lpstr>
      <vt:lpstr>Calibri Light</vt:lpstr>
      <vt:lpstr>Office Theme</vt:lpstr>
      <vt:lpstr>BLMK - Effective Hypertension Management in Primary Care</vt:lpstr>
      <vt:lpstr> BLMK - Effective Hypertension Management in Primary Care  Rational </vt:lpstr>
      <vt:lpstr>PowerPoint Presentation</vt:lpstr>
      <vt:lpstr>Case Finding </vt:lpstr>
      <vt:lpstr>Data Collection</vt:lpstr>
      <vt:lpstr>Optimise</vt:lpstr>
      <vt:lpstr>Follow up</vt:lpstr>
      <vt:lpstr>Finding the Searches on SystmOne</vt:lpstr>
      <vt:lpstr>Sick Day Rules for Patients</vt:lpstr>
      <vt:lpstr>Community Pharmacy </vt:lpstr>
      <vt:lpstr>Resources</vt:lpstr>
      <vt:lpstr> BLMK - Effective Hypertension Management in Primary Care  Conclusion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SHAH, Aarti (NHS BEDFORDSHIRE, LUTON AND MILTON KEYNES ICB - M1J4Y)</dc:creator>
  <cp:lastModifiedBy>SHAH, Aarti (NHS BEDFORDSHIRE, LUTON AND MILTON KEYNES ICB - M1J4Y)</cp:lastModifiedBy>
  <cp:revision>26</cp:revision>
  <cp:lastPrinted>2025-06-25T15:21:10Z</cp:lastPrinted>
  <dcterms:created xsi:type="dcterms:W3CDTF">2025-05-12T07:35:17Z</dcterms:created>
  <dcterms:modified xsi:type="dcterms:W3CDTF">2025-07-14T10:19:53Z</dcterms:modified>
</cp:coreProperties>
</file>