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1" r:id="rId3"/>
    <p:sldId id="262" r:id="rId4"/>
    <p:sldId id="264" r:id="rId5"/>
    <p:sldId id="265" r:id="rId6"/>
    <p:sldId id="266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DC114-AF00-416A-AA4D-581BAA891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D070EA8-9F77-4541-B765-AADD23A275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C94127-96D5-4371-B810-D3667476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D5A-378E-41BE-B5B2-0FBF36CE55D6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102D9-6515-4B97-A251-4D83A389B3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059FED-300E-47F6-BF7E-2169B65BA9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1284-702C-4A20-8F25-A59ADCAE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5815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F3CDF7-89AD-4E60-A4EF-BC1A78DF5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C57ED2-9E00-47D5-B223-956A96C1E0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F9CAAF-E55A-4C7C-8002-DBAAD2B0BB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D5A-378E-41BE-B5B2-0FBF36CE55D6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32143C-50B2-41D7-BDE2-ADD561D84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3A35E-E79F-4E54-956B-65F5B06F2B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1284-702C-4A20-8F25-A59ADCAE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32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EAC4128-9808-495D-89B1-DC27A1AA92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E55EC2-A598-4FB2-85CC-55F309ED04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F55C51-FCDC-4046-BBE6-17984002C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D5A-378E-41BE-B5B2-0FBF36CE55D6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73AFF7-DA4A-4371-89DB-0C9671DA3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A5084-5BF5-4951-8E26-9CA65DA04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1284-702C-4A20-8F25-A59ADCAE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064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624D7-8233-436F-8933-D7D258ACE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87C1B0-67DA-40C9-A4BD-9FFDFAED31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858A5C-366B-4338-9163-10BF9BB6D5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D5A-378E-41BE-B5B2-0FBF36CE55D6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D1ACE9-0222-4DDD-AFF8-255E001161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2BBB7C-C594-4213-93AE-8200C9C56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1284-702C-4A20-8F25-A59ADCAE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7324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B3024-9440-415E-BAB5-D49D7E123D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75E41C-E224-4357-A1C4-1F47872632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4D8448-D17F-48C6-BD66-108FE7490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D5A-378E-41BE-B5B2-0FBF36CE55D6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2C5B41-A9A6-4714-91E0-F2B48FAACA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ED55B0-6AF3-4E71-8D13-0005CE7D3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1284-702C-4A20-8F25-A59ADCAE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749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77DB84-7D07-4B56-9AF5-578368602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82F1A4-805A-4762-99FE-BA2CB56633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594315-A515-414D-9DEB-C52DA4216B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E0C329-7A4B-47BA-B88C-2844452FFA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D5A-378E-41BE-B5B2-0FBF36CE55D6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E2F851-54E8-4171-B1D0-312B6FC3A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8F4299-A222-44D2-B070-CE15E52A0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1284-702C-4A20-8F25-A59ADCAE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8294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30983-5E3F-46E9-8D30-A9199D649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D7F7AF-2D05-4044-AEF8-9F3034EE82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457879-C964-4319-836A-9EC10EBAC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F5601E-E560-4B84-8825-CCB0BB9ABC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179A14-A16B-417B-9EAC-1BC10986C59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196C68-6B5F-4789-8293-6565EE222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D5A-378E-41BE-B5B2-0FBF36CE55D6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F22553-188C-4B34-B3FC-DE948A29C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9D15D04-3822-4F8F-B2B2-5F5E2133B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1284-702C-4A20-8F25-A59ADCAE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4524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FF1FC-1F61-49DA-A172-08CB9855BC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809948-9C67-43E4-B0B2-A3B003C5A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D5A-378E-41BE-B5B2-0FBF36CE55D6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DEF235-17C9-4E2A-86E6-4B1C453648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1418B0-8311-4994-BEF9-F87B652F0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1284-702C-4A20-8F25-A59ADCAE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320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024BE8-A659-484D-BC51-6942F6A2C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D5A-378E-41BE-B5B2-0FBF36CE55D6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9E4670-B14E-4C51-9F04-F520726CE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47E35-DC12-4412-A5C8-C74F49BDE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1284-702C-4A20-8F25-A59ADCAE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03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B0B164-A1D7-42B7-B910-85FCAF0DB8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E4D71-75A4-45AB-9B22-C18520F00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D4268E-31F8-415C-9830-34364B6E7D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CB88F-D826-4D6F-99FF-7AC72E985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D5A-378E-41BE-B5B2-0FBF36CE55D6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7496EC-FBC4-428C-BCA7-C8D4DD9222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99A268-2FE8-4B08-ACE0-1449CB1A7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1284-702C-4A20-8F25-A59ADCAE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048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A916E-A198-4727-AAC2-375F3F31DF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B08201-48A7-426E-BEE7-5C24421B9E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E41A7F-22C8-4C4E-9C2E-65F176AAFB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4A22D4-563B-4C4A-AD2F-DA27CCC79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E1ED5A-378E-41BE-B5B2-0FBF36CE55D6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4BD41-B1E4-40F5-83EE-D91C3E8BB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842E1-684B-46B1-A729-DBE8EBDF0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01284-702C-4A20-8F25-A59ADCAE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441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6E3D45-950F-4C0D-84B1-D4EAC00F0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9E7515-4CB0-45B7-BD0B-A71DB8B96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2F865-9267-4016-A504-A4FEC7EFE7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E1ED5A-378E-41BE-B5B2-0FBF36CE55D6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E75A73-D344-4581-8A65-EE5452CCD7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E7637-1B79-4D56-A43D-50116A5892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701284-702C-4A20-8F25-A59ADCAEE4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5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ngland.nhs.uk/gp-online-services/support/supporting-material/patient-information-guides/" TargetMode="External"/><Relationship Id="rId2" Type="http://schemas.openxmlformats.org/officeDocument/2006/relationships/hyperlink" Target="https://www.england.nhs.uk/ourwork/clinical-policy/ordering-medication-using-proxy-access/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digitalsocialcare.co.uk/social-care-technology/nhsx-care-home-ipads/nhs-england-proxy-access-to-ordering-medication-webinar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ACD8-560D-4467-BB0B-248E3741F88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Proxy Access</a:t>
            </a:r>
            <a:br>
              <a:rPr lang="en-US" dirty="0"/>
            </a:br>
            <a:r>
              <a:rPr lang="en-US" dirty="0"/>
              <a:t>(to Meds)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B5D0E0-E240-4980-90F1-370E08E0D37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Implementation stages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3450522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95169E-86A5-4393-96EC-B5AB17F35436}"/>
              </a:ext>
            </a:extLst>
          </p:cNvPr>
          <p:cNvSpPr txBox="1"/>
          <p:nvPr/>
        </p:nvSpPr>
        <p:spPr>
          <a:xfrm>
            <a:off x="0" y="235821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Proxy access implementation | stage 1 | in principle agreements</a:t>
            </a: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11BD23-511D-4721-B888-C2F38B257BA6}"/>
              </a:ext>
            </a:extLst>
          </p:cNvPr>
          <p:cNvSpPr txBox="1"/>
          <p:nvPr/>
        </p:nvSpPr>
        <p:spPr>
          <a:xfrm>
            <a:off x="794106" y="2784419"/>
            <a:ext cx="3741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Has received overview of the service (scope, limitations </a:t>
            </a:r>
            <a:r>
              <a:rPr lang="en-US" dirty="0" err="1"/>
              <a:t>etc</a:t>
            </a:r>
            <a:r>
              <a:rPr lang="en-US" dirty="0"/>
              <a:t>)</a:t>
            </a:r>
            <a:endParaRPr lang="en-GB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630AC0-1493-411C-952D-D51CD90E2CD8}"/>
              </a:ext>
            </a:extLst>
          </p:cNvPr>
          <p:cNvSpPr txBox="1"/>
          <p:nvPr/>
        </p:nvSpPr>
        <p:spPr>
          <a:xfrm>
            <a:off x="794106" y="4084842"/>
            <a:ext cx="37411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Contact person has authority to agree to access the service and has given agreement (e-mail)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DBFD5C0-DEF4-4F2D-A9C5-F4353D857495}"/>
              </a:ext>
            </a:extLst>
          </p:cNvPr>
          <p:cNvSpPr txBox="1"/>
          <p:nvPr/>
        </p:nvSpPr>
        <p:spPr>
          <a:xfrm>
            <a:off x="7967066" y="1657741"/>
            <a:ext cx="3741162" cy="1415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Provider’s GP practice is using software from either </a:t>
            </a:r>
            <a:r>
              <a:rPr lang="en-US" b="0" i="0" dirty="0">
                <a:solidFill>
                  <a:srgbClr val="202A30"/>
                </a:solidFill>
                <a:effectLst/>
                <a:latin typeface="-apple-system"/>
              </a:rPr>
              <a:t>EMIS or TPP (</a:t>
            </a:r>
            <a:r>
              <a:rPr lang="en-US" b="0" i="0" dirty="0" err="1">
                <a:solidFill>
                  <a:srgbClr val="202A30"/>
                </a:solidFill>
                <a:effectLst/>
                <a:latin typeface="-apple-system"/>
              </a:rPr>
              <a:t>SystmOne</a:t>
            </a:r>
            <a:r>
              <a:rPr lang="en-US" b="0" i="0" dirty="0">
                <a:solidFill>
                  <a:srgbClr val="202A30"/>
                </a:solidFill>
                <a:effectLst/>
                <a:latin typeface="-apple-system"/>
              </a:rPr>
              <a:t>)</a:t>
            </a:r>
          </a:p>
          <a:p>
            <a:pPr algn="ctr"/>
            <a:r>
              <a:rPr lang="en-US" sz="1600" b="0" i="0" dirty="0">
                <a:solidFill>
                  <a:srgbClr val="202A30"/>
                </a:solidFill>
                <a:effectLst/>
                <a:latin typeface="-apple-system"/>
              </a:rPr>
              <a:t>[</a:t>
            </a:r>
            <a:r>
              <a:rPr lang="en-US" sz="1600" b="0" i="0" dirty="0" err="1">
                <a:solidFill>
                  <a:srgbClr val="202A30"/>
                </a:solidFill>
                <a:effectLst/>
                <a:latin typeface="-apple-system"/>
              </a:rPr>
              <a:t>Microtest</a:t>
            </a:r>
            <a:r>
              <a:rPr lang="en-US" sz="1600" b="0" i="0" dirty="0">
                <a:solidFill>
                  <a:srgbClr val="202A30"/>
                </a:solidFill>
                <a:effectLst/>
                <a:latin typeface="-apple-system"/>
              </a:rPr>
              <a:t> and Vision Health do not allow proxy access]</a:t>
            </a:r>
            <a:r>
              <a:rPr lang="en-US" sz="1600" dirty="0"/>
              <a:t> </a:t>
            </a:r>
            <a:endParaRPr lang="en-GB" sz="16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43AE92-5268-405A-AADC-C9CDB68F5BA3}"/>
              </a:ext>
            </a:extLst>
          </p:cNvPr>
          <p:cNvSpPr txBox="1"/>
          <p:nvPr/>
        </p:nvSpPr>
        <p:spPr>
          <a:xfrm>
            <a:off x="794106" y="944602"/>
            <a:ext cx="374116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Care Provider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C810A5-CEC4-4224-9643-E24D323E488C}"/>
              </a:ext>
            </a:extLst>
          </p:cNvPr>
          <p:cNvSpPr txBox="1"/>
          <p:nvPr/>
        </p:nvSpPr>
        <p:spPr>
          <a:xfrm>
            <a:off x="7967066" y="933024"/>
            <a:ext cx="374116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Provider’s GP practice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8ADC57F-12E4-4462-B815-B0986794AABD}"/>
              </a:ext>
            </a:extLst>
          </p:cNvPr>
          <p:cNvSpPr txBox="1"/>
          <p:nvPr/>
        </p:nvSpPr>
        <p:spPr>
          <a:xfrm>
            <a:off x="794106" y="1563015"/>
            <a:ext cx="3741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Has expressed an interest in using the service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26FBBDE-7EA0-41CA-B5A4-192CF4DC4146}"/>
              </a:ext>
            </a:extLst>
          </p:cNvPr>
          <p:cNvSpPr txBox="1"/>
          <p:nvPr/>
        </p:nvSpPr>
        <p:spPr>
          <a:xfrm>
            <a:off x="7967066" y="4084842"/>
            <a:ext cx="374116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Contact person has authority to agree grant access to the service to the care provider and has given agreement (e-mail)</a:t>
            </a:r>
            <a:endParaRPr lang="en-GB" dirty="0"/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60F67E7-7B13-43E6-9899-08A20F13BCB5}"/>
              </a:ext>
            </a:extLst>
          </p:cNvPr>
          <p:cNvCxnSpPr>
            <a:cxnSpLocks/>
          </p:cNvCxnSpPr>
          <p:nvPr/>
        </p:nvCxnSpPr>
        <p:spPr>
          <a:xfrm>
            <a:off x="9923764" y="3217294"/>
            <a:ext cx="0" cy="718625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DAE6097-F44B-45A4-AD72-096DD166BF41}"/>
              </a:ext>
            </a:extLst>
          </p:cNvPr>
          <p:cNvCxnSpPr>
            <a:cxnSpLocks/>
          </p:cNvCxnSpPr>
          <p:nvPr/>
        </p:nvCxnSpPr>
        <p:spPr>
          <a:xfrm>
            <a:off x="2634418" y="3461656"/>
            <a:ext cx="0" cy="586813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68A82AFC-379B-4AE8-97F6-A58CC3B133E9}"/>
              </a:ext>
            </a:extLst>
          </p:cNvPr>
          <p:cNvCxnSpPr>
            <a:cxnSpLocks/>
          </p:cNvCxnSpPr>
          <p:nvPr/>
        </p:nvCxnSpPr>
        <p:spPr>
          <a:xfrm>
            <a:off x="2634418" y="2209346"/>
            <a:ext cx="0" cy="586813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80029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95169E-86A5-4393-96EC-B5AB17F35436}"/>
              </a:ext>
            </a:extLst>
          </p:cNvPr>
          <p:cNvSpPr txBox="1"/>
          <p:nvPr/>
        </p:nvSpPr>
        <p:spPr>
          <a:xfrm>
            <a:off x="0" y="235821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Proxy access implementation | stage 2 | prerequisites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43AE92-5268-405A-AADC-C9CDB68F5BA3}"/>
              </a:ext>
            </a:extLst>
          </p:cNvPr>
          <p:cNvSpPr txBox="1"/>
          <p:nvPr/>
        </p:nvSpPr>
        <p:spPr>
          <a:xfrm>
            <a:off x="794106" y="944602"/>
            <a:ext cx="374116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Care Provider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C810A5-CEC4-4224-9643-E24D323E488C}"/>
              </a:ext>
            </a:extLst>
          </p:cNvPr>
          <p:cNvSpPr txBox="1"/>
          <p:nvPr/>
        </p:nvSpPr>
        <p:spPr>
          <a:xfrm>
            <a:off x="7967066" y="933024"/>
            <a:ext cx="374116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Provider’s GP practice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DDE280-9DC4-4B54-A94F-B964760D9E97}"/>
              </a:ext>
            </a:extLst>
          </p:cNvPr>
          <p:cNvSpPr txBox="1"/>
          <p:nvPr/>
        </p:nvSpPr>
        <p:spPr>
          <a:xfrm>
            <a:off x="720798" y="1464439"/>
            <a:ext cx="3814470" cy="8617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Has achieved DSPT compliance</a:t>
            </a:r>
          </a:p>
          <a:p>
            <a:pPr algn="ctr"/>
            <a:r>
              <a:rPr lang="en-US" sz="1600" dirty="0"/>
              <a:t>(or has committed to plan to achieve compliance)</a:t>
            </a:r>
            <a:endParaRPr lang="en-GB" sz="16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5D850AB-B769-4722-97E9-9C43CA28EF73}"/>
              </a:ext>
            </a:extLst>
          </p:cNvPr>
          <p:cNvSpPr txBox="1"/>
          <p:nvPr/>
        </p:nvSpPr>
        <p:spPr>
          <a:xfrm>
            <a:off x="794106" y="2405182"/>
            <a:ext cx="3741162" cy="6155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Has and is using </a:t>
            </a:r>
            <a:r>
              <a:rPr lang="en-US" dirty="0" err="1"/>
              <a:t>NHSmail</a:t>
            </a:r>
            <a:r>
              <a:rPr lang="en-US" dirty="0"/>
              <a:t> account(s)</a:t>
            </a:r>
          </a:p>
          <a:p>
            <a:pPr algn="ctr"/>
            <a:r>
              <a:rPr lang="en-US" sz="1600" dirty="0"/>
              <a:t>[or alternative secure system]</a:t>
            </a:r>
            <a:endParaRPr lang="en-GB" sz="16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CE1E76-C6EA-40F0-94FB-4E2037DD1F10}"/>
              </a:ext>
            </a:extLst>
          </p:cNvPr>
          <p:cNvSpPr txBox="1"/>
          <p:nvPr/>
        </p:nvSpPr>
        <p:spPr>
          <a:xfrm>
            <a:off x="794106" y="3992511"/>
            <a:ext cx="4062374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Has written consent from residents to</a:t>
            </a:r>
          </a:p>
          <a:p>
            <a:pPr marL="630238" indent="-285750" defTabSz="803275">
              <a:buFont typeface="Arial" panose="020B0604020202020204" pitchFamily="34" charset="0"/>
              <a:buChar char="•"/>
            </a:pPr>
            <a:r>
              <a:rPr lang="en-US" sz="1400" dirty="0"/>
              <a:t>Order repeat prescriptions</a:t>
            </a:r>
            <a:endParaRPr lang="en-GB" sz="1400" dirty="0"/>
          </a:p>
          <a:p>
            <a:pPr marL="630238" indent="-285750" defTabSz="803275">
              <a:buFont typeface="Arial" panose="020B0604020202020204" pitchFamily="34" charset="0"/>
              <a:buChar char="•"/>
            </a:pPr>
            <a:r>
              <a:rPr lang="en-US" sz="1400" dirty="0"/>
              <a:t>Access GP records</a:t>
            </a:r>
          </a:p>
          <a:p>
            <a:pPr marL="630238" indent="-285750" defTabSz="803275">
              <a:buFont typeface="Arial" panose="020B0604020202020204" pitchFamily="34" charset="0"/>
              <a:buChar char="•"/>
            </a:pPr>
            <a:r>
              <a:rPr lang="en-US" sz="1400" b="0" i="0" dirty="0">
                <a:solidFill>
                  <a:schemeClr val="bg1">
                    <a:lumMod val="75000"/>
                  </a:schemeClr>
                </a:solidFill>
                <a:effectLst/>
                <a:latin typeface="-apple-system"/>
              </a:rPr>
              <a:t>Acce</a:t>
            </a: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-apple-system"/>
              </a:rPr>
              <a:t>ss t</a:t>
            </a:r>
            <a:r>
              <a:rPr lang="en-US" sz="1400" b="0" i="0" dirty="0">
                <a:solidFill>
                  <a:schemeClr val="bg1">
                    <a:lumMod val="75000"/>
                  </a:schemeClr>
                </a:solidFill>
                <a:effectLst/>
                <a:latin typeface="-apple-system"/>
              </a:rPr>
              <a:t>est results</a:t>
            </a:r>
          </a:p>
          <a:p>
            <a:pPr marL="630238" indent="-285750" defTabSz="80327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-apple-system"/>
              </a:rPr>
              <a:t>Access </a:t>
            </a:r>
            <a:r>
              <a:rPr lang="en-US" sz="1400" b="0" i="0" dirty="0">
                <a:solidFill>
                  <a:schemeClr val="bg1">
                    <a:lumMod val="75000"/>
                  </a:schemeClr>
                </a:solidFill>
                <a:effectLst/>
                <a:latin typeface="-apple-system"/>
              </a:rPr>
              <a:t>hospital and other correspondence</a:t>
            </a:r>
          </a:p>
          <a:p>
            <a:pPr marL="630238" indent="-285750" defTabSz="803275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75000"/>
                  </a:schemeClr>
                </a:solidFill>
                <a:latin typeface="-apple-system"/>
              </a:rPr>
              <a:t>Manage </a:t>
            </a:r>
            <a:r>
              <a:rPr lang="en-US" sz="1400" b="0" i="0" dirty="0">
                <a:solidFill>
                  <a:schemeClr val="bg1">
                    <a:lumMod val="75000"/>
                  </a:schemeClr>
                </a:solidFill>
                <a:effectLst/>
                <a:latin typeface="-apple-system"/>
              </a:rPr>
              <a:t>appointments</a:t>
            </a:r>
            <a:endParaRPr lang="en-US" sz="1400" dirty="0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9E64D3-AD1A-4DBB-8064-9CD90C5A05D1}"/>
              </a:ext>
            </a:extLst>
          </p:cNvPr>
          <p:cNvSpPr txBox="1"/>
          <p:nvPr/>
        </p:nvSpPr>
        <p:spPr>
          <a:xfrm>
            <a:off x="7967065" y="3120744"/>
            <a:ext cx="35859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Has signed a data sharing agreement with the Care Provider</a:t>
            </a:r>
            <a:endParaRPr lang="en-GB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C63530-FBB5-4775-8F7F-6373AD984AC4}"/>
              </a:ext>
            </a:extLst>
          </p:cNvPr>
          <p:cNvSpPr txBox="1"/>
          <p:nvPr/>
        </p:nvSpPr>
        <p:spPr>
          <a:xfrm>
            <a:off x="794106" y="5656421"/>
            <a:ext cx="3741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Has informed residents’ families</a:t>
            </a:r>
            <a:endParaRPr lang="en-GB" sz="16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277DBF1-F1EA-46B1-A778-8002602790D0}"/>
              </a:ext>
            </a:extLst>
          </p:cNvPr>
          <p:cNvSpPr txBox="1"/>
          <p:nvPr/>
        </p:nvSpPr>
        <p:spPr>
          <a:xfrm>
            <a:off x="871689" y="3141064"/>
            <a:ext cx="358599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Has signed a data sharing agreement with the GP Practice</a:t>
            </a:r>
            <a:endParaRPr lang="en-GB" dirty="0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3366143-BDC9-44DE-91EF-C6F3E512F629}"/>
              </a:ext>
            </a:extLst>
          </p:cNvPr>
          <p:cNvCxnSpPr>
            <a:cxnSpLocks/>
            <a:stCxn id="21" idx="3"/>
            <a:endCxn id="17" idx="1"/>
          </p:cNvCxnSpPr>
          <p:nvPr/>
        </p:nvCxnSpPr>
        <p:spPr>
          <a:xfrm flipV="1">
            <a:off x="4457684" y="3443910"/>
            <a:ext cx="3509381" cy="20320"/>
          </a:xfrm>
          <a:prstGeom prst="straightConnector1">
            <a:avLst/>
          </a:prstGeom>
          <a:ln w="190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71BCD419-5CD6-4ADB-8D98-410E055C7951}"/>
              </a:ext>
            </a:extLst>
          </p:cNvPr>
          <p:cNvCxnSpPr>
            <a:cxnSpLocks/>
          </p:cNvCxnSpPr>
          <p:nvPr/>
        </p:nvCxnSpPr>
        <p:spPr>
          <a:xfrm>
            <a:off x="2623829" y="2280121"/>
            <a:ext cx="2102" cy="15477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A663BA4-F2D5-48D5-AC62-667EE102430B}"/>
              </a:ext>
            </a:extLst>
          </p:cNvPr>
          <p:cNvCxnSpPr>
            <a:cxnSpLocks/>
          </p:cNvCxnSpPr>
          <p:nvPr/>
        </p:nvCxnSpPr>
        <p:spPr>
          <a:xfrm>
            <a:off x="2625931" y="3000164"/>
            <a:ext cx="2102" cy="15477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DB94AF6E-DEBA-4B53-916C-A58A588418A2}"/>
              </a:ext>
            </a:extLst>
          </p:cNvPr>
          <p:cNvCxnSpPr>
            <a:cxnSpLocks/>
          </p:cNvCxnSpPr>
          <p:nvPr/>
        </p:nvCxnSpPr>
        <p:spPr>
          <a:xfrm>
            <a:off x="2623829" y="3817539"/>
            <a:ext cx="2102" cy="15477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2C887F41-93E8-4442-8396-EDDA5588BA2D}"/>
              </a:ext>
            </a:extLst>
          </p:cNvPr>
          <p:cNvCxnSpPr>
            <a:cxnSpLocks/>
          </p:cNvCxnSpPr>
          <p:nvPr/>
        </p:nvCxnSpPr>
        <p:spPr>
          <a:xfrm>
            <a:off x="2623829" y="5501649"/>
            <a:ext cx="2102" cy="15477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ight Brace 1">
            <a:extLst>
              <a:ext uri="{FF2B5EF4-FFF2-40B4-BE49-F238E27FC236}">
                <a16:creationId xmlns:a16="http://schemas.microsoft.com/office/drawing/2014/main" id="{56346C3B-6ED7-47A7-9E0C-E05C370C56D2}"/>
              </a:ext>
            </a:extLst>
          </p:cNvPr>
          <p:cNvSpPr/>
          <p:nvPr/>
        </p:nvSpPr>
        <p:spPr>
          <a:xfrm>
            <a:off x="4612193" y="4752011"/>
            <a:ext cx="256861" cy="698024"/>
          </a:xfrm>
          <a:prstGeom prst="rightBrace">
            <a:avLst>
              <a:gd name="adj1" fmla="val 15366"/>
              <a:gd name="adj2" fmla="val 50000"/>
            </a:avLst>
          </a:prstGeom>
          <a:ln w="190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63AE6C4-3AC5-45A2-BFD9-50B0EE5F4871}"/>
              </a:ext>
            </a:extLst>
          </p:cNvPr>
          <p:cNvSpPr txBox="1"/>
          <p:nvPr/>
        </p:nvSpPr>
        <p:spPr>
          <a:xfrm>
            <a:off x="4992339" y="4731691"/>
            <a:ext cx="136534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400" dirty="0"/>
              <a:t>These services not currently offered</a:t>
            </a:r>
            <a:endParaRPr lang="en-GB" sz="12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690E79F-8854-4D3F-94D7-CEBEE7DE7FA1}"/>
              </a:ext>
            </a:extLst>
          </p:cNvPr>
          <p:cNvSpPr txBox="1"/>
          <p:nvPr/>
        </p:nvSpPr>
        <p:spPr>
          <a:xfrm>
            <a:off x="4869054" y="2423397"/>
            <a:ext cx="271870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Care Home Application &amp; Agreement for Online </a:t>
            </a:r>
            <a:r>
              <a:rPr lang="en-US" dirty="0" err="1"/>
              <a:t>SystmOne</a:t>
            </a:r>
            <a:r>
              <a:rPr lang="en-US" dirty="0"/>
              <a:t> GP Records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54602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95169E-86A5-4393-96EC-B5AB17F35436}"/>
              </a:ext>
            </a:extLst>
          </p:cNvPr>
          <p:cNvSpPr txBox="1"/>
          <p:nvPr/>
        </p:nvSpPr>
        <p:spPr>
          <a:xfrm>
            <a:off x="0" y="235821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Proxy access implementation | stage 3 | systems configuration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43AE92-5268-405A-AADC-C9CDB68F5BA3}"/>
              </a:ext>
            </a:extLst>
          </p:cNvPr>
          <p:cNvSpPr txBox="1"/>
          <p:nvPr/>
        </p:nvSpPr>
        <p:spPr>
          <a:xfrm>
            <a:off x="794106" y="944602"/>
            <a:ext cx="374116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Care Provider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C810A5-CEC4-4224-9643-E24D323E488C}"/>
              </a:ext>
            </a:extLst>
          </p:cNvPr>
          <p:cNvSpPr txBox="1"/>
          <p:nvPr/>
        </p:nvSpPr>
        <p:spPr>
          <a:xfrm>
            <a:off x="7967066" y="933024"/>
            <a:ext cx="374116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Provider’s GP practice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DDE280-9DC4-4B54-A94F-B964760D9E97}"/>
              </a:ext>
            </a:extLst>
          </p:cNvPr>
          <p:cNvSpPr txBox="1"/>
          <p:nvPr/>
        </p:nvSpPr>
        <p:spPr>
          <a:xfrm>
            <a:off x="794106" y="1653383"/>
            <a:ext cx="374116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Has identified which staff will have access and their respective roles and associated access levels</a:t>
            </a: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B77A2F-7552-4F08-9DE7-53D18DCBE1C2}"/>
              </a:ext>
            </a:extLst>
          </p:cNvPr>
          <p:cNvSpPr txBox="1"/>
          <p:nvPr/>
        </p:nvSpPr>
        <p:spPr>
          <a:xfrm>
            <a:off x="794106" y="2782669"/>
            <a:ext cx="3741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Has briefed staff who will use the system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4FF7E89-B019-4C26-9B4C-E0F8B6D16E68}"/>
              </a:ext>
            </a:extLst>
          </p:cNvPr>
          <p:cNvSpPr txBox="1"/>
          <p:nvPr/>
        </p:nvSpPr>
        <p:spPr>
          <a:xfrm>
            <a:off x="5132703" y="2090171"/>
            <a:ext cx="2420365" cy="20313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r>
              <a:rPr lang="en-US" sz="1400" dirty="0"/>
              <a:t>Refer to </a:t>
            </a:r>
          </a:p>
          <a:p>
            <a:r>
              <a:rPr lang="en-US" sz="1400" b="1" dirty="0"/>
              <a:t>Theresa O’Donnell</a:t>
            </a:r>
          </a:p>
          <a:p>
            <a:r>
              <a:rPr lang="en-US" sz="1400" dirty="0"/>
              <a:t>Primary Care Implementation &amp; </a:t>
            </a:r>
            <a:r>
              <a:rPr lang="en-GB" sz="1400" dirty="0"/>
              <a:t>Utilisation</a:t>
            </a:r>
            <a:r>
              <a:rPr lang="en-US" sz="1400" dirty="0"/>
              <a:t> Lead at Hertfordshire, Bedfordshire &amp; Luton ICT Services</a:t>
            </a:r>
          </a:p>
          <a:p>
            <a:endParaRPr lang="en-US" sz="1400" dirty="0"/>
          </a:p>
          <a:p>
            <a:r>
              <a:rPr lang="en-US" sz="1400" dirty="0"/>
              <a:t>e. theresa.o'donnell2@nhs.net</a:t>
            </a:r>
          </a:p>
          <a:p>
            <a:r>
              <a:rPr lang="en-US" sz="1400" dirty="0"/>
              <a:t>t. 07852142705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6729B47-8ED7-404A-9ACC-E48DC06F685E}"/>
              </a:ext>
            </a:extLst>
          </p:cNvPr>
          <p:cNvSpPr txBox="1"/>
          <p:nvPr/>
        </p:nvSpPr>
        <p:spPr>
          <a:xfrm>
            <a:off x="794106" y="3607764"/>
            <a:ext cx="3741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Staff have signed individual data sharing agreements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F214F3-9E48-4768-96CC-A8BE5588219B}"/>
              </a:ext>
            </a:extLst>
          </p:cNvPr>
          <p:cNvSpPr txBox="1"/>
          <p:nvPr/>
        </p:nvSpPr>
        <p:spPr>
          <a:xfrm>
            <a:off x="794106" y="4432859"/>
            <a:ext cx="3741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Has sent signed individual data sharing agreements to the GP practice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357DD170-D8A4-405B-8DC8-2A4FD01FDDBA}"/>
              </a:ext>
            </a:extLst>
          </p:cNvPr>
          <p:cNvCxnSpPr>
            <a:cxnSpLocks/>
          </p:cNvCxnSpPr>
          <p:nvPr/>
        </p:nvCxnSpPr>
        <p:spPr>
          <a:xfrm>
            <a:off x="2662585" y="2588709"/>
            <a:ext cx="2102" cy="15477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3D3AC13-4368-4B43-BF50-FA0CB449581A}"/>
              </a:ext>
            </a:extLst>
          </p:cNvPr>
          <p:cNvCxnSpPr>
            <a:cxnSpLocks/>
          </p:cNvCxnSpPr>
          <p:nvPr/>
        </p:nvCxnSpPr>
        <p:spPr>
          <a:xfrm>
            <a:off x="2662585" y="3427378"/>
            <a:ext cx="2102" cy="15477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4702ED9B-7B2D-48F9-B2A7-47EF1EADBE33}"/>
              </a:ext>
            </a:extLst>
          </p:cNvPr>
          <p:cNvCxnSpPr>
            <a:cxnSpLocks/>
          </p:cNvCxnSpPr>
          <p:nvPr/>
        </p:nvCxnSpPr>
        <p:spPr>
          <a:xfrm>
            <a:off x="2662585" y="4266047"/>
            <a:ext cx="2102" cy="15477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F9D5D7F-F653-4A88-BB58-A8BED0CA57EA}"/>
              </a:ext>
            </a:extLst>
          </p:cNvPr>
          <p:cNvSpPr txBox="1"/>
          <p:nvPr/>
        </p:nvSpPr>
        <p:spPr>
          <a:xfrm>
            <a:off x="7967066" y="1623551"/>
            <a:ext cx="374116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GP practice gives TO’D access to their </a:t>
            </a:r>
            <a:r>
              <a:rPr lang="en-US" sz="1200" dirty="0" err="1"/>
              <a:t>SystmOne</a:t>
            </a:r>
            <a:r>
              <a:rPr lang="en-US" sz="1200" dirty="0"/>
              <a:t> unit. 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D72258F-2DD6-41FA-85E0-B111C60664CF}"/>
              </a:ext>
            </a:extLst>
          </p:cNvPr>
          <p:cNvSpPr txBox="1"/>
          <p:nvPr/>
        </p:nvSpPr>
        <p:spPr>
          <a:xfrm>
            <a:off x="7967066" y="2256138"/>
            <a:ext cx="389097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GP practice emails TO’D with completed forms for the Care home staff that require a </a:t>
            </a:r>
            <a:r>
              <a:rPr lang="en-US" sz="1200" dirty="0" err="1"/>
              <a:t>SystmOnline</a:t>
            </a:r>
            <a:r>
              <a:rPr lang="en-US" sz="1200" dirty="0"/>
              <a:t> account setting up with the list of residents that have consented to access.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79287E8-E99B-4F68-A525-0824C04A21E4}"/>
              </a:ext>
            </a:extLst>
          </p:cNvPr>
          <p:cNvSpPr txBox="1"/>
          <p:nvPr/>
        </p:nvSpPr>
        <p:spPr>
          <a:xfrm>
            <a:off x="8041822" y="3215492"/>
            <a:ext cx="381621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200" dirty="0"/>
              <a:t>TO’D emails the Care Home manager with a list of the staff usernames and passwords for them to access </a:t>
            </a:r>
            <a:r>
              <a:rPr lang="en-US" sz="1200" dirty="0" err="1"/>
              <a:t>SystmOnline</a:t>
            </a:r>
            <a:r>
              <a:rPr lang="en-US" sz="1200" dirty="0"/>
              <a:t>.  The first time the staff member logs on they will be prompted to change their password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EF7F7E00-E4AB-4157-B0AD-813C39EFF2EE}"/>
              </a:ext>
            </a:extLst>
          </p:cNvPr>
          <p:cNvCxnSpPr>
            <a:cxnSpLocks/>
          </p:cNvCxnSpPr>
          <p:nvPr/>
        </p:nvCxnSpPr>
        <p:spPr>
          <a:xfrm>
            <a:off x="9835545" y="2960311"/>
            <a:ext cx="2102" cy="15477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5687D259-B144-4F47-81F2-B69188378DF4}"/>
              </a:ext>
            </a:extLst>
          </p:cNvPr>
          <p:cNvCxnSpPr>
            <a:cxnSpLocks/>
          </p:cNvCxnSpPr>
          <p:nvPr/>
        </p:nvCxnSpPr>
        <p:spPr>
          <a:xfrm>
            <a:off x="17008505" y="4450057"/>
            <a:ext cx="2102" cy="15477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E478990-7931-4D96-BF77-D8ADC94E1B3F}"/>
              </a:ext>
            </a:extLst>
          </p:cNvPr>
          <p:cNvCxnSpPr>
            <a:cxnSpLocks/>
          </p:cNvCxnSpPr>
          <p:nvPr/>
        </p:nvCxnSpPr>
        <p:spPr>
          <a:xfrm>
            <a:off x="9792977" y="2000958"/>
            <a:ext cx="2102" cy="15477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ight Brace 25">
            <a:extLst>
              <a:ext uri="{FF2B5EF4-FFF2-40B4-BE49-F238E27FC236}">
                <a16:creationId xmlns:a16="http://schemas.microsoft.com/office/drawing/2014/main" id="{153BD4FE-4773-42B0-A692-98EBBFA4F4EE}"/>
              </a:ext>
            </a:extLst>
          </p:cNvPr>
          <p:cNvSpPr/>
          <p:nvPr/>
        </p:nvSpPr>
        <p:spPr>
          <a:xfrm flipH="1">
            <a:off x="7730761" y="1623551"/>
            <a:ext cx="149844" cy="3007282"/>
          </a:xfrm>
          <a:prstGeom prst="rightBrace">
            <a:avLst>
              <a:gd name="adj1" fmla="val 15366"/>
              <a:gd name="adj2" fmla="val 50000"/>
            </a:avLst>
          </a:prstGeom>
          <a:ln w="19050">
            <a:solidFill>
              <a:schemeClr val="tx1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0275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95169E-86A5-4393-96EC-B5AB17F35436}"/>
              </a:ext>
            </a:extLst>
          </p:cNvPr>
          <p:cNvSpPr txBox="1"/>
          <p:nvPr/>
        </p:nvSpPr>
        <p:spPr>
          <a:xfrm>
            <a:off x="0" y="235821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Proxy access implementation | stage 4 | install, test, train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43AE92-5268-405A-AADC-C9CDB68F5BA3}"/>
              </a:ext>
            </a:extLst>
          </p:cNvPr>
          <p:cNvSpPr txBox="1"/>
          <p:nvPr/>
        </p:nvSpPr>
        <p:spPr>
          <a:xfrm>
            <a:off x="794106" y="944602"/>
            <a:ext cx="374116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Care Provider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C810A5-CEC4-4224-9643-E24D323E488C}"/>
              </a:ext>
            </a:extLst>
          </p:cNvPr>
          <p:cNvSpPr txBox="1"/>
          <p:nvPr/>
        </p:nvSpPr>
        <p:spPr>
          <a:xfrm>
            <a:off x="7967066" y="933024"/>
            <a:ext cx="374116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Provider’s GP practice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DDE280-9DC4-4B54-A94F-B964760D9E97}"/>
              </a:ext>
            </a:extLst>
          </p:cNvPr>
          <p:cNvSpPr txBox="1"/>
          <p:nvPr/>
        </p:nvSpPr>
        <p:spPr>
          <a:xfrm>
            <a:off x="794106" y="1653383"/>
            <a:ext cx="37411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Has provided access from Care Provider IT system to the GP IT system </a:t>
            </a:r>
          </a:p>
          <a:p>
            <a:pPr algn="ctr"/>
            <a:r>
              <a:rPr lang="en-US" sz="1400" dirty="0"/>
              <a:t>(</a:t>
            </a:r>
            <a:r>
              <a:rPr lang="en-US" sz="1400" dirty="0" err="1"/>
              <a:t>eg</a:t>
            </a:r>
            <a:r>
              <a:rPr lang="en-US" sz="1400" dirty="0"/>
              <a:t> put shortcut on a tablet and tested it and/or installed a remote access app and tested it)</a:t>
            </a:r>
            <a:endParaRPr lang="en-GB" sz="1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9B77A2F-7552-4F08-9DE7-53D18DCBE1C2}"/>
              </a:ext>
            </a:extLst>
          </p:cNvPr>
          <p:cNvSpPr txBox="1"/>
          <p:nvPr/>
        </p:nvSpPr>
        <p:spPr>
          <a:xfrm>
            <a:off x="794106" y="3115226"/>
            <a:ext cx="3741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Staff have verified their proxy access accounts on the GP IT system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A04209-AB89-476B-8560-C7BFD54B107F}"/>
              </a:ext>
            </a:extLst>
          </p:cNvPr>
          <p:cNvSpPr txBox="1"/>
          <p:nvPr/>
        </p:nvSpPr>
        <p:spPr>
          <a:xfrm>
            <a:off x="794106" y="4121066"/>
            <a:ext cx="3741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Staff have received training in how to use the proxy access system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A1948B3D-98F6-4C31-9AE3-93A1ACF9A9FD}"/>
              </a:ext>
            </a:extLst>
          </p:cNvPr>
          <p:cNvCxnSpPr>
            <a:cxnSpLocks/>
          </p:cNvCxnSpPr>
          <p:nvPr/>
        </p:nvCxnSpPr>
        <p:spPr>
          <a:xfrm>
            <a:off x="2662585" y="3873973"/>
            <a:ext cx="2102" cy="15477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8D0ED203-D586-40D9-BC0F-29FAC7CBFE6E}"/>
              </a:ext>
            </a:extLst>
          </p:cNvPr>
          <p:cNvCxnSpPr>
            <a:cxnSpLocks/>
          </p:cNvCxnSpPr>
          <p:nvPr/>
        </p:nvCxnSpPr>
        <p:spPr>
          <a:xfrm>
            <a:off x="2664687" y="2897554"/>
            <a:ext cx="2102" cy="154772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464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95169E-86A5-4393-96EC-B5AB17F35436}"/>
              </a:ext>
            </a:extLst>
          </p:cNvPr>
          <p:cNvSpPr txBox="1"/>
          <p:nvPr/>
        </p:nvSpPr>
        <p:spPr>
          <a:xfrm>
            <a:off x="0" y="235821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Proxy access implementation | stage 5 | go live (medication ordering)</a:t>
            </a: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243AE92-5268-405A-AADC-C9CDB68F5BA3}"/>
              </a:ext>
            </a:extLst>
          </p:cNvPr>
          <p:cNvSpPr txBox="1"/>
          <p:nvPr/>
        </p:nvSpPr>
        <p:spPr>
          <a:xfrm>
            <a:off x="255626" y="944602"/>
            <a:ext cx="374116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Care Provider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BC810A5-CEC4-4224-9643-E24D323E488C}"/>
              </a:ext>
            </a:extLst>
          </p:cNvPr>
          <p:cNvSpPr txBox="1"/>
          <p:nvPr/>
        </p:nvSpPr>
        <p:spPr>
          <a:xfrm>
            <a:off x="4146906" y="947896"/>
            <a:ext cx="374116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Provider’s GP practice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FDDE280-9DC4-4B54-A94F-B964760D9E97}"/>
              </a:ext>
            </a:extLst>
          </p:cNvPr>
          <p:cNvSpPr txBox="1"/>
          <p:nvPr/>
        </p:nvSpPr>
        <p:spPr>
          <a:xfrm>
            <a:off x="255626" y="1653383"/>
            <a:ext cx="374116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Staff use proxy access to request resident medication </a:t>
            </a:r>
            <a:endParaRPr lang="en-GB" sz="1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621D704-7156-474A-9D05-C016DDF9D2FD}"/>
              </a:ext>
            </a:extLst>
          </p:cNvPr>
          <p:cNvSpPr txBox="1"/>
          <p:nvPr/>
        </p:nvSpPr>
        <p:spPr>
          <a:xfrm>
            <a:off x="4146906" y="1668255"/>
            <a:ext cx="3741162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GP approves</a:t>
            </a:r>
          </a:p>
          <a:p>
            <a:pPr algn="ctr"/>
            <a:r>
              <a:rPr lang="en-US" dirty="0"/>
              <a:t>request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[or rejects]</a:t>
            </a:r>
            <a:endParaRPr lang="en-GB" sz="1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F4AD4F-478E-4BA1-8A6B-FE083744852A}"/>
              </a:ext>
            </a:extLst>
          </p:cNvPr>
          <p:cNvSpPr txBox="1"/>
          <p:nvPr/>
        </p:nvSpPr>
        <p:spPr>
          <a:xfrm>
            <a:off x="8038186" y="944602"/>
            <a:ext cx="3741162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en-US" dirty="0"/>
              <a:t>Pharmacy</a:t>
            </a:r>
            <a:endParaRPr lang="en-GB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58883C4-17EB-4BFF-97CC-24BF73B14F86}"/>
              </a:ext>
            </a:extLst>
          </p:cNvPr>
          <p:cNvSpPr txBox="1"/>
          <p:nvPr/>
        </p:nvSpPr>
        <p:spPr>
          <a:xfrm>
            <a:off x="8038186" y="1736081"/>
            <a:ext cx="374116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Receives medication request</a:t>
            </a:r>
          </a:p>
          <a:p>
            <a:pPr algn="ctr"/>
            <a:r>
              <a:rPr lang="en-US" sz="1400" dirty="0"/>
              <a:t>[using electronic prescription system]</a:t>
            </a:r>
            <a:endParaRPr lang="en-GB" sz="1400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F2332EA-D108-441E-AD2E-E02A2CCBEDEA}"/>
              </a:ext>
            </a:extLst>
          </p:cNvPr>
          <p:cNvSpPr txBox="1"/>
          <p:nvPr/>
        </p:nvSpPr>
        <p:spPr>
          <a:xfrm>
            <a:off x="8038186" y="3044935"/>
            <a:ext cx="3741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Dispenses medication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39E0444-664C-4369-B1F6-8382C01D4EAD}"/>
              </a:ext>
            </a:extLst>
          </p:cNvPr>
          <p:cNvSpPr txBox="1"/>
          <p:nvPr/>
        </p:nvSpPr>
        <p:spPr>
          <a:xfrm>
            <a:off x="255626" y="3085276"/>
            <a:ext cx="37411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Receives medication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FD8A33E6-7848-45D9-AB89-F5F56A6038A4}"/>
              </a:ext>
            </a:extLst>
          </p:cNvPr>
          <p:cNvCxnSpPr>
            <a:cxnSpLocks/>
          </p:cNvCxnSpPr>
          <p:nvPr/>
        </p:nvCxnSpPr>
        <p:spPr>
          <a:xfrm>
            <a:off x="3495040" y="2102790"/>
            <a:ext cx="1564640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AE0E2A3-6677-4D19-8E81-29C0CF8899A6}"/>
              </a:ext>
            </a:extLst>
          </p:cNvPr>
          <p:cNvCxnSpPr>
            <a:cxnSpLocks/>
          </p:cNvCxnSpPr>
          <p:nvPr/>
        </p:nvCxnSpPr>
        <p:spPr>
          <a:xfrm>
            <a:off x="7018004" y="2102790"/>
            <a:ext cx="1424956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AB39CEF2-FEB7-4C7F-8BAC-95D120710BAF}"/>
              </a:ext>
            </a:extLst>
          </p:cNvPr>
          <p:cNvCxnSpPr>
            <a:cxnSpLocks/>
          </p:cNvCxnSpPr>
          <p:nvPr/>
        </p:nvCxnSpPr>
        <p:spPr>
          <a:xfrm>
            <a:off x="9923764" y="2341176"/>
            <a:ext cx="0" cy="718625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32DFCAB2-1B36-4720-84E4-BE69C0E99176}"/>
              </a:ext>
            </a:extLst>
          </p:cNvPr>
          <p:cNvCxnSpPr>
            <a:cxnSpLocks/>
          </p:cNvCxnSpPr>
          <p:nvPr/>
        </p:nvCxnSpPr>
        <p:spPr>
          <a:xfrm flipH="1">
            <a:off x="3495041" y="3269942"/>
            <a:ext cx="5090159" cy="0"/>
          </a:xfrm>
          <a:prstGeom prst="straightConnector1">
            <a:avLst/>
          </a:prstGeom>
          <a:ln w="1905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C562AF5-14BF-4088-B814-E8460F74EF74}"/>
              </a:ext>
            </a:extLst>
          </p:cNvPr>
          <p:cNvCxnSpPr>
            <a:cxnSpLocks/>
          </p:cNvCxnSpPr>
          <p:nvPr/>
        </p:nvCxnSpPr>
        <p:spPr>
          <a:xfrm flipH="1">
            <a:off x="3479800" y="2629368"/>
            <a:ext cx="1595120" cy="0"/>
          </a:xfrm>
          <a:prstGeom prst="straightConnector1">
            <a:avLst/>
          </a:prstGeom>
          <a:ln w="19050">
            <a:solidFill>
              <a:schemeClr val="bg1">
                <a:lumMod val="65000"/>
              </a:schemeClr>
            </a:solidFill>
            <a:prstDash val="sysDash"/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2331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95169E-86A5-4393-96EC-B5AB17F35436}"/>
              </a:ext>
            </a:extLst>
          </p:cNvPr>
          <p:cNvSpPr txBox="1"/>
          <p:nvPr/>
        </p:nvSpPr>
        <p:spPr>
          <a:xfrm>
            <a:off x="0" y="235821"/>
            <a:ext cx="1219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dirty="0"/>
              <a:t>Resources</a:t>
            </a:r>
            <a:endParaRPr lang="en-GB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499D818-CA2D-4568-B1C4-F4C2D6E97BF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3142226"/>
              </p:ext>
            </p:extLst>
          </p:nvPr>
        </p:nvGraphicFramePr>
        <p:xfrm>
          <a:off x="243839" y="750145"/>
          <a:ext cx="11501121" cy="55631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33707">
                  <a:extLst>
                    <a:ext uri="{9D8B030D-6E8A-4147-A177-3AD203B41FA5}">
                      <a16:colId xmlns:a16="http://schemas.microsoft.com/office/drawing/2014/main" val="3854492736"/>
                    </a:ext>
                  </a:extLst>
                </a:gridCol>
                <a:gridCol w="3833707">
                  <a:extLst>
                    <a:ext uri="{9D8B030D-6E8A-4147-A177-3AD203B41FA5}">
                      <a16:colId xmlns:a16="http://schemas.microsoft.com/office/drawing/2014/main" val="1338136695"/>
                    </a:ext>
                  </a:extLst>
                </a:gridCol>
                <a:gridCol w="3833707">
                  <a:extLst>
                    <a:ext uri="{9D8B030D-6E8A-4147-A177-3AD203B41FA5}">
                      <a16:colId xmlns:a16="http://schemas.microsoft.com/office/drawing/2014/main" val="1835676821"/>
                    </a:ext>
                  </a:extLst>
                </a:gridCol>
              </a:tblGrid>
              <a:tr h="509128">
                <a:tc>
                  <a:txBody>
                    <a:bodyPr/>
                    <a:lstStyle/>
                    <a:p>
                      <a:r>
                        <a:rPr lang="en-US" dirty="0"/>
                        <a:t>Type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Resource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Notes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9959970"/>
                  </a:ext>
                </a:extLst>
              </a:tr>
              <a:tr h="509128">
                <a:tc>
                  <a:txBody>
                    <a:bodyPr/>
                    <a:lstStyle/>
                    <a:p>
                      <a:r>
                        <a:rPr lang="en-US" dirty="0"/>
                        <a:t>Overview of the features and benefits of the service for care homes, GP and pharmacies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hlinkClick r:id="rId2"/>
                        </a:rPr>
                        <a:t>NHS England » Ordering medication using proxy access: Guidance for care homes, GP practices and community pharmacies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Narrative text and downloadable templates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27850071"/>
                  </a:ext>
                </a:extLst>
              </a:tr>
              <a:tr h="509128">
                <a:tc>
                  <a:txBody>
                    <a:bodyPr/>
                    <a:lstStyle/>
                    <a:p>
                      <a:r>
                        <a:rPr lang="en-US" dirty="0"/>
                        <a:t>Patient information leaflets about proxy access and related issues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dirty="0">
                          <a:hlinkClick r:id="rId3"/>
                        </a:rPr>
                        <a:t>NHS </a:t>
                      </a:r>
                      <a:r>
                        <a:rPr lang="fr-FR" dirty="0" err="1">
                          <a:hlinkClick r:id="rId3"/>
                        </a:rPr>
                        <a:t>England</a:t>
                      </a:r>
                      <a:r>
                        <a:rPr lang="fr-FR" dirty="0">
                          <a:hlinkClick r:id="rId3"/>
                        </a:rPr>
                        <a:t> » Patient information guides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Simplified and easy to read information for non-professionals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4710835"/>
                  </a:ext>
                </a:extLst>
              </a:tr>
              <a:tr h="509128">
                <a:tc>
                  <a:txBody>
                    <a:bodyPr/>
                    <a:lstStyle/>
                    <a:p>
                      <a:r>
                        <a:rPr lang="en-US" dirty="0"/>
                        <a:t>Step by Step guide of how to order medication either using the App or using web browser</a:t>
                      </a:r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https://www.digitalsocialcare.co.uk/social-care-technology/nhsx-care-home-ipads/nhs-england-proxy-access-to-ordering-medication-webinar/</a:t>
                      </a:r>
                      <a:endParaRPr lang="en-GB" sz="18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Example given in guidance uses </a:t>
                      </a:r>
                      <a:r>
                        <a:rPr lang="en-US" dirty="0" err="1"/>
                        <a:t>SystmOne</a:t>
                      </a:r>
                      <a:r>
                        <a:rPr lang="en-US" dirty="0"/>
                        <a:t> </a:t>
                      </a:r>
                      <a:r>
                        <a:rPr lang="en-US"/>
                        <a:t>and Safari web browser</a:t>
                      </a:r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1184429"/>
                  </a:ext>
                </a:extLst>
              </a:tr>
              <a:tr h="5091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6886690"/>
                  </a:ext>
                </a:extLst>
              </a:tr>
              <a:tr h="5091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66731415"/>
                  </a:ext>
                </a:extLst>
              </a:tr>
              <a:tr h="509128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64021988"/>
                  </a:ext>
                </a:extLst>
              </a:tr>
              <a:tr h="509128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338228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79273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607</Words>
  <Application>Microsoft Office PowerPoint</Application>
  <PresentationFormat>Widescreen</PresentationFormat>
  <Paragraphs>78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-apple-system</vt:lpstr>
      <vt:lpstr>Arial</vt:lpstr>
      <vt:lpstr>Calibri</vt:lpstr>
      <vt:lpstr>Calibri Light</vt:lpstr>
      <vt:lpstr>Office Theme</vt:lpstr>
      <vt:lpstr>Proxy Access (to Meds)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Proxy Access (to Meds)</dc:title>
  <dc:creator>Terry Wright</dc:creator>
  <cp:lastModifiedBy>BHOGAL, Harprit (NHS BEDFORDSHIRE, LUTON AND MILTON KEYNES ICB - M1J4Y)</cp:lastModifiedBy>
  <cp:revision>15</cp:revision>
  <dcterms:created xsi:type="dcterms:W3CDTF">2021-04-21T14:17:55Z</dcterms:created>
  <dcterms:modified xsi:type="dcterms:W3CDTF">2023-01-04T14:55:43Z</dcterms:modified>
</cp:coreProperties>
</file>