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8"/>
  </p:notesMasterIdLst>
  <p:sldIdLst>
    <p:sldId id="256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3"/>
    <p:restoredTop sz="72326"/>
  </p:normalViewPr>
  <p:slideViewPr>
    <p:cSldViewPr snapToGrid="0" snapToObjects="1">
      <p:cViewPr varScale="1">
        <p:scale>
          <a:sx n="82" d="100"/>
          <a:sy n="82" d="100"/>
        </p:scale>
        <p:origin x="25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F370-65C2-DF4D-9910-37ABAF2DDEAF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CD6E-8A09-5F46-B23A-2656937DA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Sleep problems – worsening quality of sleep. </a:t>
            </a:r>
          </a:p>
          <a:p>
            <a:r>
              <a:rPr lang="en-US" dirty="0"/>
              <a:t>Psychological impact showed greater severity for anxiety symptoms particularly for females and older adolescents. </a:t>
            </a:r>
          </a:p>
          <a:p>
            <a:r>
              <a:rPr lang="en-US" dirty="0"/>
              <a:t>Children and young people with Long Covid -  study had 17, 000 responses,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DCD6E-8A09-5F46-B23A-2656937DA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7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 covid – </a:t>
            </a:r>
            <a:r>
              <a:rPr lang="en-US" dirty="0" err="1"/>
              <a:t>compelx</a:t>
            </a:r>
            <a:r>
              <a:rPr lang="en-US" dirty="0"/>
              <a:t> clinical condition involving multiple interacting components</a:t>
            </a:r>
          </a:p>
          <a:p>
            <a:r>
              <a:rPr lang="en-US" dirty="0"/>
              <a:t>Affects multiple physical symptoms</a:t>
            </a:r>
          </a:p>
          <a:p>
            <a:r>
              <a:rPr lang="en-US" dirty="0"/>
              <a:t>These physical symptoms can have a range of consequences for the person’s body and their life (e.g. harder to be physical active - lead to physical deconditioning and potential weight changes). Can in turn impact on relationships, independence, leisure activities, education, hobbies. </a:t>
            </a:r>
          </a:p>
          <a:p>
            <a:r>
              <a:rPr lang="en-US" dirty="0"/>
              <a:t>Forcing people to reduce or stop things that they enjoy and which define who they are. </a:t>
            </a:r>
          </a:p>
          <a:p>
            <a:r>
              <a:rPr lang="en-US" dirty="0"/>
              <a:t>Understandably for some people can lead them to feel worried about health, lives and future. </a:t>
            </a:r>
          </a:p>
          <a:p>
            <a:r>
              <a:rPr lang="en-US" dirty="0"/>
              <a:t>Or feeling low in response to having to </a:t>
            </a:r>
            <a:r>
              <a:rPr lang="en-US" dirty="0" err="1"/>
              <a:t>adjut</a:t>
            </a:r>
            <a:r>
              <a:rPr lang="en-US" dirty="0"/>
              <a:t> to and make sense of long covid. </a:t>
            </a:r>
          </a:p>
          <a:p>
            <a:endParaRPr lang="en-US" dirty="0"/>
          </a:p>
          <a:p>
            <a:r>
              <a:rPr lang="en-US" dirty="0"/>
              <a:t>Psych </a:t>
            </a:r>
            <a:r>
              <a:rPr lang="en-US" dirty="0" err="1"/>
              <a:t>sympotoms</a:t>
            </a:r>
            <a:r>
              <a:rPr lang="en-US" dirty="0"/>
              <a:t> can in turn influence every day functioning and physical symptoms (e.g. feeling frustrated and low in mood can make people less likely to persevere.</a:t>
            </a:r>
          </a:p>
          <a:p>
            <a:r>
              <a:rPr lang="en-US" dirty="0"/>
              <a:t>Feeling anxious or worried make it more difficult to problem solve. </a:t>
            </a:r>
          </a:p>
          <a:p>
            <a:r>
              <a:rPr lang="en-US" dirty="0"/>
              <a:t>This can then sometimes lead to all or nothing ‘boom or bust physical exertion which can exacerbate physical symptoms.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DCD6E-8A09-5F46-B23A-2656937DA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6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Global tier – developing information for all patients and families regarding the psychological impact and self help material to manage this. </a:t>
            </a:r>
          </a:p>
          <a:p>
            <a:endParaRPr lang="en-US" dirty="0"/>
          </a:p>
          <a:p>
            <a:r>
              <a:rPr lang="en-US" dirty="0"/>
              <a:t>Psychologist as part of structured multidisciplinary rehab packages. </a:t>
            </a:r>
          </a:p>
          <a:p>
            <a:r>
              <a:rPr lang="en-US" dirty="0"/>
              <a:t>Role of psychologist to provide direct work but also consultation and education to teams on psychological impact or strategies. </a:t>
            </a:r>
          </a:p>
          <a:p>
            <a:endParaRPr lang="en-US" dirty="0"/>
          </a:p>
          <a:p>
            <a:r>
              <a:rPr lang="en-US" dirty="0"/>
              <a:t>Could include psychological education to normalize symptoms and explain causes, support for emotional distress, interventions to increase confidence in, and overcome fear of, resuming normal activity (where appropriate). </a:t>
            </a:r>
          </a:p>
          <a:p>
            <a:r>
              <a:rPr lang="en-US" dirty="0"/>
              <a:t>Information on fatigue management and managing cognitive difficulties. </a:t>
            </a:r>
          </a:p>
          <a:p>
            <a:endParaRPr lang="en-US" dirty="0"/>
          </a:p>
          <a:p>
            <a:r>
              <a:rPr lang="en-US" dirty="0" err="1"/>
              <a:t>Specliast</a:t>
            </a:r>
            <a:r>
              <a:rPr lang="en-US" dirty="0"/>
              <a:t> psychological support for those with mood, anxiety, PTSD or other psychological difficulties.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DCD6E-8A09-5F46-B23A-2656937DA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9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6852"/>
            <a:ext cx="8837720" cy="43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2"/>
            <a:ext cx="1978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95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6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79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3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024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38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24945"/>
            <a:ext cx="4040188" cy="320121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276872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24945"/>
            <a:ext cx="4041775" cy="320121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59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2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988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24744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6"/>
            <a:ext cx="5111750" cy="50014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276874"/>
            <a:ext cx="3008313" cy="384929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37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1196752"/>
            <a:ext cx="8147248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50"/>
            <a:ext cx="8219256" cy="40653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81330"/>
            <a:ext cx="5904656" cy="28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2"/>
            <a:ext cx="1978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026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3"/>
            <a:ext cx="5486400" cy="353082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296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86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96752"/>
            <a:ext cx="1943100" cy="48992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96752"/>
            <a:ext cx="5676900" cy="48992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3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7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5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8331-69F1-CD4C-8331-483D6C04E2F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29B9-8A08-EE4C-B1AD-7A0D79C5E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6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177" y="1196752"/>
            <a:ext cx="77724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4864"/>
            <a:ext cx="7772400" cy="3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329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j-lt"/>
              </a:defRPr>
            </a:lvl1pPr>
          </a:lstStyle>
          <a:p>
            <a:pPr>
              <a:defRPr/>
            </a:pPr>
            <a:fld id="{991BB6FC-6BE2-4471-BF41-11BBCB4B6C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2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 descr="East London NHS Foundation Trust RGB BLU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7025726" y="188642"/>
            <a:ext cx="1706562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" y="32512"/>
            <a:ext cx="9143245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8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6EBB-CBE2-1647-A0AD-C9B9361DD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75" y="2228850"/>
            <a:ext cx="7113181" cy="1652898"/>
          </a:xfrm>
        </p:spPr>
        <p:txBody>
          <a:bodyPr>
            <a:normAutofit/>
          </a:bodyPr>
          <a:lstStyle/>
          <a:p>
            <a:r>
              <a:rPr lang="en-US" dirty="0"/>
              <a:t>Psychological Impact – </a:t>
            </a:r>
            <a:br>
              <a:rPr lang="en-US" dirty="0"/>
            </a:br>
            <a:r>
              <a:rPr lang="en-US" dirty="0"/>
              <a:t>Long-Covid in Children &amp; Young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69881-9966-1B44-89CC-8F1A628C6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Anita </a:t>
            </a:r>
            <a:r>
              <a:rPr lang="en-US" dirty="0" err="1"/>
              <a:t>D’Urso</a:t>
            </a:r>
            <a:endParaRPr lang="en-US" dirty="0"/>
          </a:p>
          <a:p>
            <a:r>
              <a:rPr lang="en-US" dirty="0"/>
              <a:t>Consultation Clinical Psychologist</a:t>
            </a:r>
          </a:p>
        </p:txBody>
      </p:sp>
    </p:spTree>
    <p:extLst>
      <p:ext uri="{BB962C8B-B14F-4D97-AF65-F5344CB8AC3E}">
        <p14:creationId xmlns:p14="http://schemas.microsoft.com/office/powerpoint/2010/main" val="214479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A262-006B-7B4F-9330-B0CCD587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Psychological impact of the pandemic - CYP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D5C25-95BF-114A-BA8A-C7445B721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Sleep problems</a:t>
            </a:r>
            <a:r>
              <a:rPr lang="en-US" baseline="30000" dirty="0"/>
              <a:t>1,2</a:t>
            </a:r>
            <a:endParaRPr lang="en-US" dirty="0"/>
          </a:p>
          <a:p>
            <a:r>
              <a:rPr lang="en-US" dirty="0"/>
              <a:t>Worsening of pre-existing psychiatric symptoms</a:t>
            </a:r>
            <a:r>
              <a:rPr lang="en-US" baseline="30000" dirty="0"/>
              <a:t>1,2</a:t>
            </a:r>
          </a:p>
          <a:p>
            <a:r>
              <a:rPr lang="en-US" dirty="0"/>
              <a:t>Emotional distress (depression and anxiety) – 10-30%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Mixed results in terms of quality of life/resilience – many adolescents demonstrated adaptive </a:t>
            </a:r>
            <a:r>
              <a:rPr lang="en-US" dirty="0" err="1"/>
              <a:t>behaviour</a:t>
            </a:r>
            <a:r>
              <a:rPr lang="en-US" dirty="0"/>
              <a:t> and positive coping.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r>
              <a:rPr lang="en-US" dirty="0" err="1"/>
              <a:t>CLoCk</a:t>
            </a:r>
            <a:r>
              <a:rPr lang="en-US" dirty="0"/>
              <a:t> study – no difference in mental health and wellbeing scores between children who tested positive compared to negative but both groups reported being a bit or very worried, sad or unhappy (41% +</a:t>
            </a:r>
            <a:r>
              <a:rPr lang="en-US" dirty="0" err="1"/>
              <a:t>ve</a:t>
            </a:r>
            <a:r>
              <a:rPr lang="en-US" dirty="0"/>
              <a:t> vs 39% -</a:t>
            </a:r>
            <a:r>
              <a:rPr lang="en-US" dirty="0" err="1"/>
              <a:t>ve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0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21A33-B62B-7E42-8693-38E73D5E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752" y="1546078"/>
            <a:ext cx="5797296" cy="891540"/>
          </a:xfrm>
        </p:spPr>
        <p:txBody>
          <a:bodyPr/>
          <a:lstStyle/>
          <a:p>
            <a:r>
              <a:rPr lang="en-US" dirty="0"/>
              <a:t>Beyond the physical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A8849-60E5-A649-8505-99C893B0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466609-5EE4-6C43-BA45-A98DBB5DE8F6}"/>
              </a:ext>
            </a:extLst>
          </p:cNvPr>
          <p:cNvSpPr/>
          <p:nvPr/>
        </p:nvSpPr>
        <p:spPr>
          <a:xfrm>
            <a:off x="1673352" y="2743200"/>
            <a:ext cx="1892808" cy="232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u="sng" dirty="0">
                <a:solidFill>
                  <a:schemeClr val="tx1"/>
                </a:solidFill>
              </a:rPr>
              <a:t>Physical Symptoms</a:t>
            </a:r>
            <a:r>
              <a:rPr lang="en-US" sz="1350" dirty="0">
                <a:solidFill>
                  <a:schemeClr val="tx1"/>
                </a:solidFill>
              </a:rPr>
              <a:t>:</a:t>
            </a:r>
          </a:p>
          <a:p>
            <a:r>
              <a:rPr lang="en-US" sz="1350" dirty="0">
                <a:solidFill>
                  <a:schemeClr val="tx1"/>
                </a:solidFill>
              </a:rPr>
              <a:t>Disabling fatigue</a:t>
            </a:r>
          </a:p>
          <a:p>
            <a:r>
              <a:rPr lang="en-US" sz="1350" dirty="0">
                <a:solidFill>
                  <a:schemeClr val="tx1"/>
                </a:solidFill>
              </a:rPr>
              <a:t>Breathlessness, Pain</a:t>
            </a:r>
          </a:p>
          <a:p>
            <a:r>
              <a:rPr lang="en-US" sz="1350" dirty="0" err="1">
                <a:solidFill>
                  <a:schemeClr val="tx1"/>
                </a:solidFill>
              </a:rPr>
              <a:t>Cogn</a:t>
            </a:r>
            <a:r>
              <a:rPr lang="en-US" sz="1350" dirty="0">
                <a:solidFill>
                  <a:schemeClr val="tx1"/>
                </a:solidFill>
              </a:rPr>
              <a:t> changes (memory, thinking)</a:t>
            </a:r>
          </a:p>
          <a:p>
            <a:r>
              <a:rPr lang="en-US" sz="1350" dirty="0">
                <a:solidFill>
                  <a:schemeClr val="tx1"/>
                </a:solidFill>
              </a:rPr>
              <a:t>Palpitations</a:t>
            </a:r>
          </a:p>
          <a:p>
            <a:r>
              <a:rPr lang="en-US" sz="1350" dirty="0">
                <a:solidFill>
                  <a:schemeClr val="tx1"/>
                </a:solidFill>
              </a:rPr>
              <a:t>Dizziness</a:t>
            </a:r>
          </a:p>
          <a:p>
            <a:r>
              <a:rPr lang="en-US" sz="1350" dirty="0">
                <a:solidFill>
                  <a:schemeClr val="tx1"/>
                </a:solidFill>
              </a:rPr>
              <a:t>Headaches</a:t>
            </a:r>
          </a:p>
          <a:p>
            <a:r>
              <a:rPr lang="en-US" sz="1350" dirty="0">
                <a:solidFill>
                  <a:schemeClr val="tx1"/>
                </a:solidFill>
              </a:rPr>
              <a:t>Cough</a:t>
            </a:r>
          </a:p>
          <a:p>
            <a:r>
              <a:rPr lang="en-US" sz="1350" dirty="0">
                <a:solidFill>
                  <a:schemeClr val="tx1"/>
                </a:solidFill>
              </a:rPr>
              <a:t>Taste., smell</a:t>
            </a:r>
          </a:p>
          <a:p>
            <a:r>
              <a:rPr lang="en-US" sz="1350" dirty="0">
                <a:solidFill>
                  <a:schemeClr val="tx1"/>
                </a:solidFill>
              </a:rPr>
              <a:t>Voice, swallow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61BE4E-4C6F-2A4B-AE40-A77F9EC6CF9B}"/>
              </a:ext>
            </a:extLst>
          </p:cNvPr>
          <p:cNvSpPr/>
          <p:nvPr/>
        </p:nvSpPr>
        <p:spPr>
          <a:xfrm>
            <a:off x="4040996" y="2743199"/>
            <a:ext cx="1892808" cy="232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b="1" u="sng" dirty="0">
              <a:solidFill>
                <a:schemeClr val="tx1"/>
              </a:solidFill>
            </a:endParaRPr>
          </a:p>
          <a:p>
            <a:r>
              <a:rPr lang="en-US" sz="1350" b="1" u="sng" dirty="0">
                <a:solidFill>
                  <a:schemeClr val="tx1"/>
                </a:solidFill>
              </a:rPr>
              <a:t>Body: </a:t>
            </a:r>
            <a:endParaRPr lang="en-US" sz="1350" dirty="0">
              <a:solidFill>
                <a:schemeClr val="tx1"/>
              </a:solidFill>
            </a:endParaRPr>
          </a:p>
          <a:p>
            <a:r>
              <a:rPr lang="en-US" sz="1350" dirty="0">
                <a:solidFill>
                  <a:schemeClr val="tx1"/>
                </a:solidFill>
              </a:rPr>
              <a:t>Sleep disruption</a:t>
            </a:r>
          </a:p>
          <a:p>
            <a:r>
              <a:rPr lang="en-US" sz="1350" dirty="0">
                <a:solidFill>
                  <a:schemeClr val="tx1"/>
                </a:solidFill>
              </a:rPr>
              <a:t>Appetite change</a:t>
            </a:r>
          </a:p>
          <a:p>
            <a:r>
              <a:rPr lang="en-US" sz="1350" dirty="0">
                <a:solidFill>
                  <a:schemeClr val="tx1"/>
                </a:solidFill>
              </a:rPr>
              <a:t>Weight change</a:t>
            </a:r>
          </a:p>
          <a:p>
            <a:r>
              <a:rPr lang="en-US" sz="1350" dirty="0">
                <a:solidFill>
                  <a:schemeClr val="tx1"/>
                </a:solidFill>
              </a:rPr>
              <a:t>Physical deconditioning </a:t>
            </a:r>
          </a:p>
          <a:p>
            <a:endParaRPr lang="en-US" sz="1350" b="1" u="sng" dirty="0">
              <a:solidFill>
                <a:schemeClr val="tx1"/>
              </a:solidFill>
            </a:endParaRPr>
          </a:p>
          <a:p>
            <a:endParaRPr lang="en-US" sz="1350" b="1" u="sng" dirty="0">
              <a:solidFill>
                <a:schemeClr val="tx1"/>
              </a:solidFill>
            </a:endParaRPr>
          </a:p>
          <a:p>
            <a:r>
              <a:rPr lang="en-US" sz="1350" b="1" u="sng" dirty="0">
                <a:solidFill>
                  <a:schemeClr val="tx1"/>
                </a:solidFill>
              </a:rPr>
              <a:t>Functioning:</a:t>
            </a:r>
          </a:p>
          <a:p>
            <a:r>
              <a:rPr lang="en-US" sz="1350" dirty="0">
                <a:solidFill>
                  <a:schemeClr val="tx1"/>
                </a:solidFill>
              </a:rPr>
              <a:t>Independence</a:t>
            </a:r>
          </a:p>
          <a:p>
            <a:r>
              <a:rPr lang="en-US" sz="1350" dirty="0">
                <a:solidFill>
                  <a:schemeClr val="tx1"/>
                </a:solidFill>
              </a:rPr>
              <a:t>Social withdrawal</a:t>
            </a:r>
          </a:p>
          <a:p>
            <a:r>
              <a:rPr lang="en-US" sz="1350" dirty="0">
                <a:solidFill>
                  <a:schemeClr val="tx1"/>
                </a:solidFill>
              </a:rPr>
              <a:t>Confidence</a:t>
            </a:r>
          </a:p>
          <a:p>
            <a:endParaRPr lang="en-US" sz="13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770DC0-4179-3542-9F2E-F44DBC11D363}"/>
              </a:ext>
            </a:extLst>
          </p:cNvPr>
          <p:cNvSpPr/>
          <p:nvPr/>
        </p:nvSpPr>
        <p:spPr>
          <a:xfrm>
            <a:off x="6346262" y="2743198"/>
            <a:ext cx="1892808" cy="232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b="1" u="sng" dirty="0"/>
          </a:p>
          <a:p>
            <a:r>
              <a:rPr lang="en-US" sz="1350" b="1" u="sng" dirty="0">
                <a:solidFill>
                  <a:schemeClr val="tx1"/>
                </a:solidFill>
              </a:rPr>
              <a:t>Psychological</a:t>
            </a:r>
            <a:endParaRPr lang="en-US" sz="1350" dirty="0">
              <a:solidFill>
                <a:schemeClr val="tx1"/>
              </a:solidFill>
            </a:endParaRPr>
          </a:p>
          <a:p>
            <a:r>
              <a:rPr lang="en-US" sz="1350" dirty="0">
                <a:solidFill>
                  <a:schemeClr val="tx1"/>
                </a:solidFill>
              </a:rPr>
              <a:t>Anxiety</a:t>
            </a:r>
          </a:p>
          <a:p>
            <a:r>
              <a:rPr lang="en-US" sz="1350" dirty="0">
                <a:solidFill>
                  <a:schemeClr val="tx1"/>
                </a:solidFill>
              </a:rPr>
              <a:t>Worry/stress</a:t>
            </a:r>
          </a:p>
          <a:p>
            <a:r>
              <a:rPr lang="en-US" sz="1350" dirty="0">
                <a:solidFill>
                  <a:schemeClr val="tx1"/>
                </a:solidFill>
              </a:rPr>
              <a:t>Frustration/anger</a:t>
            </a:r>
          </a:p>
          <a:p>
            <a:r>
              <a:rPr lang="en-US" sz="1350" dirty="0">
                <a:solidFill>
                  <a:schemeClr val="tx1"/>
                </a:solidFill>
              </a:rPr>
              <a:t>Low mood</a:t>
            </a:r>
          </a:p>
          <a:p>
            <a:r>
              <a:rPr lang="en-US" sz="1350" dirty="0">
                <a:solidFill>
                  <a:schemeClr val="tx1"/>
                </a:solidFill>
              </a:rPr>
              <a:t>Guilt</a:t>
            </a:r>
          </a:p>
          <a:p>
            <a:endParaRPr lang="en-US" sz="1350" dirty="0">
              <a:solidFill>
                <a:schemeClr val="tx1"/>
              </a:solidFill>
            </a:endParaRPr>
          </a:p>
          <a:p>
            <a:r>
              <a:rPr lang="en-US" sz="1350" b="1" u="sng" dirty="0">
                <a:solidFill>
                  <a:schemeClr val="tx1"/>
                </a:solidFill>
              </a:rPr>
              <a:t>Coping:</a:t>
            </a:r>
          </a:p>
          <a:p>
            <a:r>
              <a:rPr lang="en-US" sz="1350" dirty="0">
                <a:solidFill>
                  <a:schemeClr val="tx1"/>
                </a:solidFill>
              </a:rPr>
              <a:t>Boom and bust,</a:t>
            </a:r>
          </a:p>
          <a:p>
            <a:r>
              <a:rPr lang="en-US" sz="1350" dirty="0">
                <a:solidFill>
                  <a:schemeClr val="tx1"/>
                </a:solidFill>
              </a:rPr>
              <a:t>Avoidance, rumination</a:t>
            </a:r>
          </a:p>
          <a:p>
            <a:r>
              <a:rPr lang="en-US" sz="1350" dirty="0">
                <a:solidFill>
                  <a:schemeClr val="tx1"/>
                </a:solidFill>
              </a:rPr>
              <a:t>Denial or resignation</a:t>
            </a:r>
          </a:p>
          <a:p>
            <a:endParaRPr lang="en-US" sz="1350" dirty="0"/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4F60A53B-DDB0-9A40-928A-A0F350FB2EB9}"/>
              </a:ext>
            </a:extLst>
          </p:cNvPr>
          <p:cNvCxnSpPr>
            <a:cxnSpLocks/>
            <a:stCxn id="4" idx="0"/>
            <a:endCxn id="6" idx="0"/>
          </p:cNvCxnSpPr>
          <p:nvPr/>
        </p:nvCxnSpPr>
        <p:spPr>
          <a:xfrm rot="5400000" flipH="1" flipV="1">
            <a:off x="4956210" y="406744"/>
            <a:ext cx="2" cy="4672910"/>
          </a:xfrm>
          <a:prstGeom prst="curvedConnector3">
            <a:avLst>
              <a:gd name="adj1" fmla="val 11430100000"/>
            </a:avLst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1D585911-B0FB-CD42-AB69-9FC5033AD78A}"/>
              </a:ext>
            </a:extLst>
          </p:cNvPr>
          <p:cNvCxnSpPr>
            <a:stCxn id="6" idx="2"/>
            <a:endCxn id="4" idx="2"/>
          </p:cNvCxnSpPr>
          <p:nvPr/>
        </p:nvCxnSpPr>
        <p:spPr>
          <a:xfrm rot="5400000">
            <a:off x="4956211" y="2733232"/>
            <a:ext cx="2" cy="4672910"/>
          </a:xfrm>
          <a:prstGeom prst="curvedConnector3">
            <a:avLst>
              <a:gd name="adj1" fmla="val 11430100000"/>
            </a:avLst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C8D0B2D-35C7-D047-A853-64589BE05B7F}"/>
              </a:ext>
            </a:extLst>
          </p:cNvPr>
          <p:cNvSpPr txBox="1"/>
          <p:nvPr/>
        </p:nvSpPr>
        <p:spPr>
          <a:xfrm>
            <a:off x="7486597" y="5400675"/>
            <a:ext cx="12365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/>
              <a:t>Siddaway</a:t>
            </a:r>
            <a:r>
              <a:rPr lang="en-US" sz="1350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56501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5AFB-C588-224C-9DC3-D7B24F87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Psychologist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2745D-F2E2-ED41-B37E-46252551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963F890-00BD-7444-A478-A47BE0133699}"/>
              </a:ext>
            </a:extLst>
          </p:cNvPr>
          <p:cNvSpPr/>
          <p:nvPr/>
        </p:nvSpPr>
        <p:spPr>
          <a:xfrm>
            <a:off x="1673352" y="2783741"/>
            <a:ext cx="5797296" cy="237853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D86874-6117-0043-9BC1-01523A8892F1}"/>
              </a:ext>
            </a:extLst>
          </p:cNvPr>
          <p:cNvCxnSpPr>
            <a:cxnSpLocks/>
          </p:cNvCxnSpPr>
          <p:nvPr/>
        </p:nvCxnSpPr>
        <p:spPr>
          <a:xfrm>
            <a:off x="2551815" y="4461688"/>
            <a:ext cx="40510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270757-B418-E842-B3BF-52501C535041}"/>
              </a:ext>
            </a:extLst>
          </p:cNvPr>
          <p:cNvCxnSpPr>
            <a:cxnSpLocks/>
          </p:cNvCxnSpPr>
          <p:nvPr/>
        </p:nvCxnSpPr>
        <p:spPr>
          <a:xfrm>
            <a:off x="3508745" y="3650955"/>
            <a:ext cx="2137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3DBDC11-9C44-E146-B237-A72C06C20874}"/>
              </a:ext>
            </a:extLst>
          </p:cNvPr>
          <p:cNvSpPr txBox="1"/>
          <p:nvPr/>
        </p:nvSpPr>
        <p:spPr>
          <a:xfrm>
            <a:off x="4212772" y="3140185"/>
            <a:ext cx="1077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Specialist support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E6AE6A-7439-D440-B3CD-501D5F1A643E}"/>
              </a:ext>
            </a:extLst>
          </p:cNvPr>
          <p:cNvSpPr txBox="1"/>
          <p:nvPr/>
        </p:nvSpPr>
        <p:spPr>
          <a:xfrm>
            <a:off x="3604532" y="3695591"/>
            <a:ext cx="193493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Structured rehabilitation/ </a:t>
            </a:r>
          </a:p>
          <a:p>
            <a:pPr algn="ctr"/>
            <a:r>
              <a:rPr lang="en-US" sz="1350" dirty="0"/>
              <a:t>self-management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ACA6A0-31BF-FC47-8196-7ABF3ADF889B}"/>
              </a:ext>
            </a:extLst>
          </p:cNvPr>
          <p:cNvSpPr txBox="1"/>
          <p:nvPr/>
        </p:nvSpPr>
        <p:spPr>
          <a:xfrm>
            <a:off x="2865666" y="4634620"/>
            <a:ext cx="37718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Provision of information/ psychological care</a:t>
            </a:r>
          </a:p>
        </p:txBody>
      </p:sp>
    </p:spTree>
    <p:extLst>
      <p:ext uri="{BB962C8B-B14F-4D97-AF65-F5344CB8AC3E}">
        <p14:creationId xmlns:p14="http://schemas.microsoft.com/office/powerpoint/2010/main" val="244265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5213A-CAEE-B642-9E6E-1EE31EE6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3528-E1A7-3247-B75E-D32B0099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Gupta, S, Jawanda, MK. The impacts of COVID-19 on children. Acta </a:t>
            </a:r>
            <a:r>
              <a:rPr lang="en-US" dirty="0" err="1"/>
              <a:t>Paediatr</a:t>
            </a:r>
            <a:r>
              <a:rPr lang="en-US" dirty="0"/>
              <a:t>, 2020; 109(11): 2181–2183. </a:t>
            </a:r>
          </a:p>
          <a:p>
            <a:r>
              <a:rPr lang="en-US" dirty="0"/>
              <a:t>2. Ghosh, R, Dubey, M, Chatterjee, S, . Impact of COVID-19 on children: special focus on psychosocial aspect. Minerva </a:t>
            </a:r>
            <a:r>
              <a:rPr lang="en-US" dirty="0" err="1"/>
              <a:t>Pediatr</a:t>
            </a:r>
            <a:r>
              <a:rPr lang="en-US" dirty="0"/>
              <a:t>, 2020; 72 226–235. </a:t>
            </a:r>
          </a:p>
          <a:p>
            <a:r>
              <a:rPr lang="en-US" dirty="0"/>
              <a:t>3. Chawla, N., Tom, A., Singh Sen, M. &amp; Sagar, R. Psychological impact of COVID-19 on children and adolescents: A systematic review. Indian Journal of Psychological Medicine, 2021, </a:t>
            </a:r>
            <a:r>
              <a:rPr lang="en-US" i="1" dirty="0"/>
              <a:t>43, </a:t>
            </a:r>
            <a:r>
              <a:rPr lang="en-US" dirty="0"/>
              <a:t>294-299. </a:t>
            </a:r>
          </a:p>
          <a:p>
            <a:r>
              <a:rPr lang="en-US" dirty="0"/>
              <a:t>4. </a:t>
            </a:r>
            <a:r>
              <a:rPr lang="en-US" dirty="0" err="1"/>
              <a:t>Siddaway</a:t>
            </a:r>
            <a:r>
              <a:rPr lang="en-US" dirty="0"/>
              <a:t>, A. We need to talk about Long-Covid. The Psychologist, 2022, 35, 24-29. </a:t>
            </a:r>
          </a:p>
          <a:p>
            <a:r>
              <a:rPr lang="en-US" dirty="0"/>
              <a:t>5. British Psychological Society (2021). Meeting the psychological needs of people recovering from severe coronavirus (COVID-19). </a:t>
            </a:r>
          </a:p>
        </p:txBody>
      </p:sp>
    </p:spTree>
    <p:extLst>
      <p:ext uri="{BB962C8B-B14F-4D97-AF65-F5344CB8AC3E}">
        <p14:creationId xmlns:p14="http://schemas.microsoft.com/office/powerpoint/2010/main" val="357491143"/>
      </p:ext>
    </p:extLst>
  </p:cSld>
  <p:clrMapOvr>
    <a:masterClrMapping/>
  </p:clrMapOvr>
</p:sld>
</file>

<file path=ppt/theme/theme1.xml><?xml version="1.0" encoding="utf-8"?>
<a:theme xmlns:a="http://schemas.openxmlformats.org/drawingml/2006/main" name="BLMK IC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MK ICS 1" id="{17BBA416-F989-4224-9E37-4BB4585C79CC}" vid="{B6388BFE-C56E-4E4B-9851-BF2BFBF54A7C}"/>
    </a:ext>
  </a:extLst>
</a:theme>
</file>

<file path=ppt/theme/theme2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BLMK ICS 1</Template>
  <TotalTime>108</TotalTime>
  <Words>673</Words>
  <Application>Microsoft Office PowerPoint</Application>
  <PresentationFormat>On-screen Show (4:3)</PresentationFormat>
  <Paragraphs>84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BLMK ICS 1</vt:lpstr>
      <vt:lpstr>Default Theme</vt:lpstr>
      <vt:lpstr>Psychological Impact –  Long-Covid in Children &amp; Young People</vt:lpstr>
      <vt:lpstr>Psychological impact of the pandemic - CYP</vt:lpstr>
      <vt:lpstr>Beyond the physical symptoms</vt:lpstr>
      <vt:lpstr>Psychologist role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IMPACT –  LONG COVID IN CHILDREN &amp; Young people</dc:title>
  <dc:creator>Anita D'urso</dc:creator>
  <cp:lastModifiedBy>SCHOLES, Samantha (NHS BEDFORDSHIRE, LUTON AND MILTON KEYNES CCG)</cp:lastModifiedBy>
  <cp:revision>3</cp:revision>
  <dcterms:created xsi:type="dcterms:W3CDTF">2022-02-28T14:48:06Z</dcterms:created>
  <dcterms:modified xsi:type="dcterms:W3CDTF">2022-05-16T16:31:58Z</dcterms:modified>
</cp:coreProperties>
</file>